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61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5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AD62-AC39-42D9-B5CE-5D32950A6016}" type="datetimeFigureOut">
              <a:rPr lang="it-IT" smtClean="0"/>
              <a:t>25/08/2013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3FED2-B255-4C4B-B381-329997F29E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27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Breve</a:t>
            </a:r>
            <a:r>
              <a:rPr lang="it-IT" baseline="0" dirty="0" smtClean="0"/>
              <a:t> descrizione degli effetti diretti e indiretti. Per i diretti: nelle zone inquinate è più forte il </a:t>
            </a:r>
            <a:r>
              <a:rPr lang="it-IT" baseline="0" dirty="0" err="1" smtClean="0"/>
              <a:t>backscattering</a:t>
            </a:r>
            <a:r>
              <a:rPr lang="it-IT" baseline="0" dirty="0" smtClean="0"/>
              <a:t> della radiazione incidente. Per gli indiretti: menzionare la dimensione delle </a:t>
            </a:r>
            <a:r>
              <a:rPr lang="it-IT" baseline="0" dirty="0" err="1" smtClean="0"/>
              <a:t>cloud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droplet</a:t>
            </a:r>
            <a:r>
              <a:rPr lang="it-IT" baseline="0" dirty="0" smtClean="0"/>
              <a:t> più piccola nelle zone inquinate (quindi più radiazione riflessa)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782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volo è svolto in gran parte sul Mare</a:t>
            </a:r>
            <a:r>
              <a:rPr lang="it-IT" baseline="0" dirty="0" smtClean="0"/>
              <a:t> del Nord tra Londra e Rotterdam. Benché il modello riproduca correttamente il gradiente tra il mare e la terraferma, il valori sono sottostimati. Ciò è dovuto forse ai venti modellati troppo forti, che in questo caso provengono da nord portando aria fredda e pulita. Se ci fai caso il </a:t>
            </a:r>
            <a:r>
              <a:rPr lang="it-IT" baseline="0" dirty="0" err="1" smtClean="0"/>
              <a:t>plum</a:t>
            </a:r>
            <a:r>
              <a:rPr lang="it-IT" baseline="0" dirty="0" smtClean="0"/>
              <a:t> visto dal modello sulla terraferma è shiftato rispetto alle osservazioni (si trova più a sud). Credo che sia dovuto ai venti troppo forti.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38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Qui puoi dire tranquillamente le cose</a:t>
            </a:r>
            <a:r>
              <a:rPr lang="it-IT" baseline="0" dirty="0" smtClean="0"/>
              <a:t> che abbiamo scritto sul </a:t>
            </a:r>
            <a:r>
              <a:rPr lang="it-IT" baseline="0" dirty="0" err="1" smtClean="0"/>
              <a:t>proceding</a:t>
            </a:r>
            <a:r>
              <a:rPr lang="it-IT" baseline="0" dirty="0" smtClean="0"/>
              <a:t>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260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Far notare che</a:t>
            </a:r>
            <a:r>
              <a:rPr lang="it-IT" baseline="0" dirty="0" smtClean="0"/>
              <a:t> il modello cattura la differenza tra terra e mare per quel che riguarda il numero delle </a:t>
            </a:r>
            <a:r>
              <a:rPr lang="it-IT" baseline="0" dirty="0" err="1" smtClean="0"/>
              <a:t>droplet</a:t>
            </a:r>
            <a:r>
              <a:rPr lang="it-IT" baseline="0" dirty="0" smtClean="0"/>
              <a:t> e la loro dimensione. Per il resto puoi dire ciò che abbiamo scritto sul </a:t>
            </a:r>
            <a:r>
              <a:rPr lang="it-IT" baseline="0" dirty="0" err="1" smtClean="0"/>
              <a:t>proceding</a:t>
            </a:r>
            <a:r>
              <a:rPr lang="it-IT" baseline="0" dirty="0" smtClean="0"/>
              <a:t>, il numero delle </a:t>
            </a:r>
            <a:r>
              <a:rPr lang="it-IT" baseline="0" dirty="0" err="1" smtClean="0"/>
              <a:t>cloud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droplet</a:t>
            </a:r>
            <a:r>
              <a:rPr lang="it-IT" baseline="0" dirty="0" smtClean="0"/>
              <a:t> è </a:t>
            </a:r>
            <a:r>
              <a:rPr lang="it-IT" baseline="0" dirty="0" err="1" smtClean="0"/>
              <a:t>sovrastimanto</a:t>
            </a:r>
            <a:r>
              <a:rPr lang="it-IT" baseline="0" dirty="0" smtClean="0"/>
              <a:t> a causa della sovrastima dei CN… Inoltre, ad esempio sul mare, il modello vede le nubi più in basso rispetto alla osservazioni: effetto di soppressione dovuto alla sovrastima dei CN?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21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Qui potresti </a:t>
            </a:r>
            <a:r>
              <a:rPr lang="it-IT" dirty="0" err="1" smtClean="0"/>
              <a:t>dichiare</a:t>
            </a:r>
            <a:r>
              <a:rPr lang="it-IT" dirty="0" smtClean="0"/>
              <a:t> le intenzioni future…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96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Breve descrizione d</a:t>
            </a:r>
            <a:r>
              <a:rPr lang="it-IT" baseline="0" dirty="0" smtClean="0"/>
              <a:t>i WRF/</a:t>
            </a:r>
            <a:r>
              <a:rPr lang="it-IT" baseline="0" dirty="0" err="1" smtClean="0"/>
              <a:t>Chem</a:t>
            </a:r>
            <a:r>
              <a:rPr lang="it-IT" baseline="0" dirty="0" smtClean="0"/>
              <a:t> (modello online… che permette di simulare il feedback tra meteorologia e chimica). Mettere in risalto che stiamo utilizzando una nostra versione altamente sperimentale messa a punto con la NOAA. Il lavoro è una validazione per capire come risponde il nuovo meccanismo, ed un lavoro preparatorio allo studio </a:t>
            </a:r>
            <a:r>
              <a:rPr lang="it-IT" baseline="0" smtClean="0"/>
              <a:t>dell’interazione aerosol-nube.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721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Qui si descrive come funziona il feedback:</a:t>
            </a:r>
            <a:r>
              <a:rPr lang="it-IT" baseline="0" dirty="0" smtClean="0"/>
              <a:t> gli aerosol (interstiziali) attivati come </a:t>
            </a:r>
            <a:r>
              <a:rPr lang="it-IT" baseline="0" dirty="0" err="1" smtClean="0"/>
              <a:t>cloud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droplet</a:t>
            </a:r>
            <a:r>
              <a:rPr lang="it-IT" baseline="0" dirty="0" smtClean="0"/>
              <a:t> (</a:t>
            </a:r>
            <a:r>
              <a:rPr lang="it-IT" baseline="0" dirty="0" err="1" smtClean="0"/>
              <a:t>cloud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borne</a:t>
            </a:r>
            <a:r>
              <a:rPr lang="it-IT" baseline="0" dirty="0" smtClean="0"/>
              <a:t>) possono essere trasformati all’interno delle nubi con la chimica acquosa, risospesi nelle nubi in fase dissipativa, oppure depositati dalla </a:t>
            </a:r>
            <a:r>
              <a:rPr lang="it-IT" baseline="0" dirty="0" err="1" smtClean="0"/>
              <a:t>wet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deposition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75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Breve panoramica della campagna IMPACT di EUCAARI…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03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Situazione sinottica del periodo 13-18 Maggio 2008: si parte con l’alta pressione</a:t>
            </a:r>
            <a:r>
              <a:rPr lang="it-IT" baseline="0" dirty="0" smtClean="0"/>
              <a:t> (13 e 14 Maggio). Dal 15 un nucleo di bassa pressione si comincia a muovere dalla </a:t>
            </a:r>
            <a:r>
              <a:rPr lang="it-IT" baseline="0" dirty="0" err="1" smtClean="0"/>
              <a:t>scandinavia</a:t>
            </a:r>
            <a:r>
              <a:rPr lang="it-IT" baseline="0" dirty="0" smtClean="0"/>
              <a:t> verso il Mare del Nord, provocando un calo della pressione sull’Olanda. La depressione raggiunge l’Olanda il 17. Quindi il periodo di simulazione è diviso in due parti: asciutto e bagnato.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28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temperatura</a:t>
            </a:r>
            <a:r>
              <a:rPr lang="it-IT" baseline="0" dirty="0" smtClean="0"/>
              <a:t> e l’umidità sono ok, solo nel periodo bagnato la temperatura è leggermente sovrastimata, probabilmente a causa di una propria corretta riproduzione delle nubi.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03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Metti in risalto</a:t>
            </a:r>
            <a:r>
              <a:rPr lang="it-IT" baseline="0" dirty="0" smtClean="0"/>
              <a:t> la sovrastima del vento, ci tornerà utile in seguito. Inoltre fai notare che la direzione è ok (non mostrata).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53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Usa</a:t>
            </a:r>
            <a:r>
              <a:rPr lang="it-IT" baseline="0" dirty="0" smtClean="0"/>
              <a:t> tranquillamente i commenti affianco alle figure.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34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Validazione su terra.</a:t>
            </a:r>
            <a:r>
              <a:rPr lang="it-IT" baseline="0" dirty="0" smtClean="0"/>
              <a:t> </a:t>
            </a:r>
            <a:r>
              <a:rPr lang="it-IT" dirty="0" smtClean="0"/>
              <a:t>Fino</a:t>
            </a:r>
            <a:r>
              <a:rPr lang="it-IT" baseline="0" dirty="0" smtClean="0"/>
              <a:t> alle 14 il modello va abbastanza bene, riproduce i composti organici entro un fattore 1.5-2, tranne l’OM. A circa 3000 m c’è una sottostima consistente, forse il trasporto a larga scala non è riprodotto correttamente (condizioni al bordo???).  Il </a:t>
            </a:r>
            <a:r>
              <a:rPr lang="it-IT" baseline="0" dirty="0" err="1" smtClean="0"/>
              <a:t>bias</a:t>
            </a:r>
            <a:r>
              <a:rPr lang="it-IT" baseline="0" dirty="0" smtClean="0"/>
              <a:t> nei bassi strati potrebbe esser dovuto  ad una sottostima dei gas precursori. Una delle cause della sottostima dell’OM può essere anche l’incertezza legata alla velocità di </a:t>
            </a:r>
            <a:r>
              <a:rPr lang="it-IT" baseline="0" dirty="0" err="1" smtClean="0"/>
              <a:t>deposione</a:t>
            </a:r>
            <a:r>
              <a:rPr lang="it-IT" baseline="0" dirty="0" smtClean="0"/>
              <a:t> dei vapori organici che in questo caso è assunta essere il 25% di quella dell’HNO3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3FED2-B255-4C4B-B381-329997F29E8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49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9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9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3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8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4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9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6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6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7215C-F69C-4A6D-8242-60600D77A213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25/08/2013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FF14B-70F5-4B53-82E0-170234C1807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8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878855"/>
            <a:ext cx="9036496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/>
              </a:rPr>
              <a:t>Simulation aerosol-clouds interaction  over Europe with the meteorology-chemistry-radiation </a:t>
            </a:r>
            <a:r>
              <a:rPr lang="en-US" b="1" dirty="0" err="1" smtClean="0">
                <a:effectLst/>
              </a:rPr>
              <a:t>eulerian</a:t>
            </a:r>
            <a:r>
              <a:rPr lang="en-US" b="1" dirty="0" smtClean="0">
                <a:effectLst/>
              </a:rPr>
              <a:t> model WRF/</a:t>
            </a:r>
            <a:r>
              <a:rPr lang="en-US" b="1" dirty="0" err="1" smtClean="0">
                <a:effectLst/>
              </a:rPr>
              <a:t>Chem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8784976" cy="1752600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 Paolo Tuccella, Gabriele Curci, </a:t>
            </a:r>
            <a:r>
              <a:rPr lang="it-IT" b="1" dirty="0" err="1" smtClean="0">
                <a:solidFill>
                  <a:schemeClr val="tx1"/>
                </a:solidFill>
              </a:rPr>
              <a:t>Suzanne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Crumeyrolle</a:t>
            </a:r>
            <a:r>
              <a:rPr lang="it-IT" b="1" dirty="0" smtClean="0">
                <a:solidFill>
                  <a:schemeClr val="tx1"/>
                </a:solidFill>
              </a:rPr>
              <a:t>, Guido Visconti</a:t>
            </a:r>
          </a:p>
        </p:txBody>
      </p:sp>
    </p:spTree>
    <p:extLst>
      <p:ext uri="{BB962C8B-B14F-4D97-AF65-F5344CB8AC3E}">
        <p14:creationId xmlns:p14="http://schemas.microsoft.com/office/powerpoint/2010/main" val="38246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972694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WRF/</a:t>
            </a:r>
            <a:r>
              <a:rPr lang="it-IT" sz="3200" b="1" dirty="0" err="1" smtClean="0"/>
              <a:t>Chem</a:t>
            </a:r>
            <a:r>
              <a:rPr lang="it-IT" sz="3200" b="1" dirty="0" smtClean="0"/>
              <a:t> vs ATR-42: </a:t>
            </a:r>
            <a:r>
              <a:rPr lang="it-IT" sz="3200" b="1" dirty="0"/>
              <a:t>aerosol mass </a:t>
            </a:r>
            <a:r>
              <a:rPr lang="it-IT" sz="3200" b="1" dirty="0" err="1" smtClean="0"/>
              <a:t>composition</a:t>
            </a:r>
            <a:endParaRPr lang="it-IT" sz="3200" b="1" dirty="0"/>
          </a:p>
        </p:txBody>
      </p:sp>
      <p:pic>
        <p:nvPicPr>
          <p:cNvPr id="5" name="Picture 2" descr="C:\Users\paolot\Documents\EUCAARIdata\ATR42\ACIpaper\AnalisiFirenze\WRF2ATR_AMS_SO4_VerticalProfile_Shad_20080513_49_CTRL_NET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r="6789"/>
          <a:stretch/>
        </p:blipFill>
        <p:spPr bwMode="auto">
          <a:xfrm>
            <a:off x="107504" y="1556792"/>
            <a:ext cx="4477752" cy="1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paolot\Documents\EUCAARIdata\ATR42\ACIpaper\AnalisiFirenze\WRF2ATR_AMS_NO3_VerticalProfile_Shad_20080513_49_CTRL_NET1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9545"/>
          <a:stretch/>
        </p:blipFill>
        <p:spPr bwMode="auto">
          <a:xfrm>
            <a:off x="4716016" y="1580229"/>
            <a:ext cx="4364182" cy="1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olot\Documents\EUCAARIdata\ATR42\ACIpaper\AnalisiFirenze\WRF2ATR_AMS_NH4_VerticalProfile_Shad_20080513_49_CTRL_NET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r="8224"/>
          <a:stretch/>
        </p:blipFill>
        <p:spPr bwMode="auto">
          <a:xfrm>
            <a:off x="94247" y="3812477"/>
            <a:ext cx="4477753" cy="1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aolot\Documents\EUCAARIdata\ATR42\ACIpaper\AnalisiFirenze\WRF2ATR_AMS_OM_VerticalProfile_Shad_20080513_49_CTRL_NET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8177"/>
          <a:stretch/>
        </p:blipFill>
        <p:spPr bwMode="auto">
          <a:xfrm>
            <a:off x="4716016" y="3789040"/>
            <a:ext cx="4391891" cy="1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2" y="83671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Dry </a:t>
            </a:r>
            <a:r>
              <a:rPr lang="it-IT" sz="2800" b="1" dirty="0" err="1" smtClean="0"/>
              <a:t>conditions</a:t>
            </a:r>
            <a:r>
              <a:rPr lang="it-IT" sz="2800" b="1" dirty="0" smtClean="0"/>
              <a:t>, </a:t>
            </a:r>
            <a:r>
              <a:rPr lang="it-IT" sz="2800" b="1" dirty="0" err="1" smtClean="0"/>
              <a:t>above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Cabauw</a:t>
            </a:r>
            <a:r>
              <a:rPr lang="it-IT" sz="2800" b="1" dirty="0" smtClean="0"/>
              <a:t>:</a:t>
            </a:r>
            <a:endParaRPr lang="it-IT" sz="28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7504" y="1455167"/>
            <a:ext cx="136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SO</a:t>
            </a:r>
            <a:r>
              <a:rPr lang="it-IT" sz="2400" b="1" baseline="-25000" dirty="0" smtClean="0"/>
              <a:t>4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1455167"/>
            <a:ext cx="136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NO</a:t>
            </a:r>
            <a:r>
              <a:rPr lang="it-IT" sz="2400" b="1" baseline="-25000" dirty="0"/>
              <a:t>3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07504" y="3645024"/>
            <a:ext cx="136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NH</a:t>
            </a:r>
            <a:r>
              <a:rPr lang="it-IT" sz="2400" b="1" baseline="-25000" dirty="0"/>
              <a:t>4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44008" y="3645024"/>
            <a:ext cx="136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OM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594928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Negative </a:t>
            </a:r>
            <a:r>
              <a:rPr lang="it-IT" sz="2400" b="1" dirty="0" err="1" smtClean="0"/>
              <a:t>bias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may</a:t>
            </a:r>
            <a:r>
              <a:rPr lang="it-IT" sz="2400" b="1" dirty="0" smtClean="0"/>
              <a:t> be due: </a:t>
            </a:r>
            <a:r>
              <a:rPr lang="it-IT" sz="2400" b="1" dirty="0" err="1" smtClean="0"/>
              <a:t>underestimation</a:t>
            </a:r>
            <a:r>
              <a:rPr lang="it-IT" sz="2400" b="1" dirty="0" smtClean="0"/>
              <a:t> of precursor </a:t>
            </a:r>
            <a:r>
              <a:rPr lang="it-IT" sz="2400" b="1" dirty="0" err="1" smtClean="0"/>
              <a:t>gases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underestimation</a:t>
            </a:r>
            <a:r>
              <a:rPr lang="it-IT" sz="2400" b="1" dirty="0" smtClean="0"/>
              <a:t> of long </a:t>
            </a:r>
            <a:r>
              <a:rPr lang="it-IT" sz="2400" b="1" dirty="0" err="1" smtClean="0"/>
              <a:t>range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transport</a:t>
            </a:r>
            <a:r>
              <a:rPr lang="it-IT" sz="2400" b="1" dirty="0" smtClean="0"/>
              <a:t>.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3804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13184" y="-171400"/>
            <a:ext cx="8651304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WRF/</a:t>
            </a:r>
            <a:r>
              <a:rPr lang="it-IT" sz="3200" b="1" dirty="0" err="1" smtClean="0"/>
              <a:t>Chem</a:t>
            </a:r>
            <a:r>
              <a:rPr lang="it-IT" sz="3200" b="1" dirty="0" smtClean="0"/>
              <a:t> vs ATR-42: </a:t>
            </a:r>
            <a:r>
              <a:rPr lang="it-IT" sz="3200" b="1" dirty="0"/>
              <a:t>aerosol mass </a:t>
            </a:r>
            <a:r>
              <a:rPr lang="it-IT" sz="3200" b="1" dirty="0" err="1" smtClean="0"/>
              <a:t>composition</a:t>
            </a:r>
            <a:endParaRPr lang="it-IT" sz="3200" b="1" dirty="0"/>
          </a:p>
        </p:txBody>
      </p:sp>
      <p:pic>
        <p:nvPicPr>
          <p:cNvPr id="6" name="Picture 3" descr="C:\Users\paolot\Documents\EUCAARIdata\ATR42\ACIpaper\AnalisiFirenze\WRF2ATR_AMS_SO4_VerticalProfile_Shad_20080515_52_CTRL_NET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r="6789"/>
          <a:stretch/>
        </p:blipFill>
        <p:spPr bwMode="auto">
          <a:xfrm>
            <a:off x="35496" y="1436213"/>
            <a:ext cx="4491608" cy="1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olot\Documents\EUCAARIdata\ATR42\ACIpaper\AnalisiFirenze\WRF2ATR_AMS_NO3_VerticalProfile_Shad_20080515_52_CTRL_NET1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r="8388"/>
          <a:stretch/>
        </p:blipFill>
        <p:spPr bwMode="auto">
          <a:xfrm>
            <a:off x="4647339" y="1436213"/>
            <a:ext cx="4461165" cy="1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aolot\Documents\EUCAARIdata\ATR42\ACIpaper\AnalisiFirenze\WRF2ATR_AMS_NH4_VerticalProfile_Shad_20080515_52_CTRL_NET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r="6789"/>
          <a:stretch/>
        </p:blipFill>
        <p:spPr bwMode="auto">
          <a:xfrm>
            <a:off x="35496" y="3668461"/>
            <a:ext cx="4491608" cy="1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paolot\Documents\EUCAARIdata\ATR42\ACIpaper\AnalisiFirenze\WRF2ATR_AMS_OM_VerticalProfile_Shad_20080515_52_CTRL_NET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r="7614"/>
          <a:stretch/>
        </p:blipFill>
        <p:spPr bwMode="auto">
          <a:xfrm>
            <a:off x="4644008" y="3668461"/>
            <a:ext cx="4447309" cy="19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79511" y="836712"/>
            <a:ext cx="792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From </a:t>
            </a:r>
            <a:r>
              <a:rPr lang="it-IT" sz="2800" b="1" dirty="0" err="1" smtClean="0"/>
              <a:t>London</a:t>
            </a:r>
            <a:r>
              <a:rPr lang="it-IT" sz="2800" b="1" dirty="0" smtClean="0"/>
              <a:t> to Rotterdam, </a:t>
            </a:r>
            <a:r>
              <a:rPr lang="it-IT" sz="2800" b="1" dirty="0" err="1" smtClean="0"/>
              <a:t>through</a:t>
            </a:r>
            <a:r>
              <a:rPr lang="it-IT" sz="2800" b="1" dirty="0" smtClean="0"/>
              <a:t> the North Sea: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576635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The negative </a:t>
            </a:r>
            <a:r>
              <a:rPr lang="it-IT" sz="2400" b="1" dirty="0" err="1" smtClean="0"/>
              <a:t>bias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may</a:t>
            </a:r>
            <a:r>
              <a:rPr lang="it-IT" sz="2400" b="1" dirty="0" smtClean="0"/>
              <a:t> be due to a </a:t>
            </a:r>
            <a:r>
              <a:rPr lang="it-IT" sz="2400" b="1" dirty="0" err="1" smtClean="0"/>
              <a:t>too</a:t>
            </a:r>
            <a:r>
              <a:rPr lang="it-IT" sz="2400" b="1" dirty="0" smtClean="0"/>
              <a:t> strong </a:t>
            </a:r>
            <a:r>
              <a:rPr lang="it-IT" sz="2400" b="1" dirty="0" err="1" smtClean="0"/>
              <a:t>advection</a:t>
            </a:r>
            <a:r>
              <a:rPr lang="it-IT" sz="2400" b="1" dirty="0" smtClean="0"/>
              <a:t> of cool and </a:t>
            </a:r>
            <a:r>
              <a:rPr lang="it-IT" sz="2400" b="1" dirty="0" err="1" smtClean="0"/>
              <a:t>clean</a:t>
            </a:r>
            <a:r>
              <a:rPr lang="it-IT" sz="2400" b="1" dirty="0" smtClean="0"/>
              <a:t> air from high </a:t>
            </a:r>
            <a:r>
              <a:rPr lang="it-IT" sz="2400" b="1" dirty="0" err="1" smtClean="0"/>
              <a:t>latitudes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7621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-99392"/>
            <a:ext cx="9396536" cy="114300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WRF/</a:t>
            </a:r>
            <a:r>
              <a:rPr lang="it-IT" sz="3200" b="1" dirty="0" err="1" smtClean="0"/>
              <a:t>Chem</a:t>
            </a:r>
            <a:r>
              <a:rPr lang="it-IT" sz="3200" b="1" dirty="0" smtClean="0"/>
              <a:t> vs ATR-42: </a:t>
            </a:r>
            <a:r>
              <a:rPr lang="it-IT" sz="3200" b="1" dirty="0"/>
              <a:t>aerosol </a:t>
            </a:r>
            <a:r>
              <a:rPr lang="it-IT" sz="3200" b="1" dirty="0" err="1" smtClean="0"/>
              <a:t>number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concentration</a:t>
            </a:r>
            <a:endParaRPr lang="it-IT" sz="3200" b="1" dirty="0"/>
          </a:p>
        </p:txBody>
      </p:sp>
      <p:pic>
        <p:nvPicPr>
          <p:cNvPr id="1026" name="Picture 2" descr="C:\Users\paolot\Documents\EUCAARIdata\ATR42\ACIpaper\AnalisiITM\WRF2ATR_CPC_VerticalProfile_Median20080513_49_CTRL_NET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3719" r="7115"/>
          <a:stretch/>
        </p:blipFill>
        <p:spPr bwMode="auto">
          <a:xfrm>
            <a:off x="35496" y="1484784"/>
            <a:ext cx="4460895" cy="2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5496" y="5013176"/>
            <a:ext cx="90649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WRF/</a:t>
            </a:r>
            <a:r>
              <a:rPr lang="en-US" sz="2000" b="1" dirty="0" err="1" smtClean="0"/>
              <a:t>Chem</a:t>
            </a:r>
            <a:r>
              <a:rPr lang="en-US" sz="2000" b="1" dirty="0" smtClean="0"/>
              <a:t> </a:t>
            </a:r>
            <a:r>
              <a:rPr lang="en-US" sz="2000" b="1" dirty="0"/>
              <a:t>tends to </a:t>
            </a:r>
            <a:r>
              <a:rPr lang="en-US" sz="2000" b="1" dirty="0" err="1" smtClean="0"/>
              <a:t>overpredicts</a:t>
            </a:r>
            <a:r>
              <a:rPr lang="en-US" sz="2000" b="1" dirty="0" smtClean="0"/>
              <a:t> the CN above land about of a </a:t>
            </a:r>
            <a:r>
              <a:rPr lang="en-US" sz="2000" b="1" dirty="0" err="1" smtClean="0"/>
              <a:t>fator</a:t>
            </a:r>
            <a:r>
              <a:rPr lang="en-US" sz="2000" b="1" dirty="0" smtClean="0"/>
              <a:t> 3. Above sea, </a:t>
            </a:r>
          </a:p>
          <a:p>
            <a:pPr algn="ctr"/>
            <a:r>
              <a:rPr lang="en-US" sz="2000" b="1" dirty="0" smtClean="0"/>
              <a:t>it </a:t>
            </a:r>
            <a:r>
              <a:rPr lang="en-US" sz="2000" b="1" dirty="0" smtClean="0">
                <a:solidFill>
                  <a:prstClr val="black"/>
                </a:solidFill>
              </a:rPr>
              <a:t>captures</a:t>
            </a:r>
            <a:r>
              <a:rPr lang="en-US" sz="2000" b="1" dirty="0" smtClean="0"/>
              <a:t> </a:t>
            </a:r>
            <a:r>
              <a:rPr lang="en-US" sz="2000" b="1" dirty="0"/>
              <a:t>the dynamical range of the observations, </a:t>
            </a:r>
            <a:r>
              <a:rPr lang="en-US" sz="2000" b="1" dirty="0" smtClean="0"/>
              <a:t>but </a:t>
            </a:r>
            <a:r>
              <a:rPr lang="en-US" sz="2000" b="1" dirty="0"/>
              <a:t>exhibits a larger variability 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than </a:t>
            </a:r>
            <a:r>
              <a:rPr lang="en-US" sz="2000" b="1" dirty="0"/>
              <a:t>the one </a:t>
            </a:r>
            <a:r>
              <a:rPr lang="en-US" sz="2000" b="1" dirty="0" smtClean="0"/>
              <a:t>observed. </a:t>
            </a:r>
            <a:r>
              <a:rPr lang="it-IT" sz="2000" b="1" dirty="0"/>
              <a:t>High positive </a:t>
            </a:r>
            <a:r>
              <a:rPr lang="it-IT" sz="2000" b="1" dirty="0" err="1"/>
              <a:t>bias</a:t>
            </a:r>
            <a:r>
              <a:rPr lang="it-IT" sz="2000" b="1" dirty="0"/>
              <a:t> </a:t>
            </a:r>
            <a:r>
              <a:rPr lang="it-IT" sz="2000" b="1" dirty="0" err="1"/>
              <a:t>may</a:t>
            </a:r>
            <a:r>
              <a:rPr lang="it-IT" sz="2000" b="1" dirty="0"/>
              <a:t> be due to an </a:t>
            </a:r>
            <a:r>
              <a:rPr lang="it-IT" sz="2000" b="1" dirty="0" err="1"/>
              <a:t>excessive</a:t>
            </a:r>
            <a:r>
              <a:rPr lang="it-IT" sz="2000" b="1" dirty="0"/>
              <a:t> </a:t>
            </a:r>
            <a:r>
              <a:rPr lang="it-IT" sz="2000" b="1" dirty="0" err="1"/>
              <a:t>nucleation</a:t>
            </a:r>
            <a:r>
              <a:rPr lang="it-IT" sz="2000" b="1" dirty="0"/>
              <a:t> </a:t>
            </a:r>
            <a:endParaRPr lang="it-IT" sz="2000" b="1" dirty="0" smtClean="0"/>
          </a:p>
          <a:p>
            <a:pPr algn="ctr"/>
            <a:r>
              <a:rPr lang="it-IT" sz="2000" b="1" dirty="0" smtClean="0"/>
              <a:t>or </a:t>
            </a:r>
            <a:r>
              <a:rPr lang="it-IT" sz="2000" b="1" dirty="0"/>
              <a:t>to an </a:t>
            </a:r>
            <a:r>
              <a:rPr lang="it-IT" sz="2000" b="1" dirty="0" err="1"/>
              <a:t>overestimation</a:t>
            </a:r>
            <a:r>
              <a:rPr lang="it-IT" sz="2000" b="1" dirty="0"/>
              <a:t> of </a:t>
            </a:r>
            <a:r>
              <a:rPr lang="it-IT" sz="2000" b="1" dirty="0" smtClean="0"/>
              <a:t>the </a:t>
            </a:r>
            <a:r>
              <a:rPr lang="it-IT" sz="2000" b="1" dirty="0" err="1"/>
              <a:t>anthropogenic</a:t>
            </a:r>
            <a:r>
              <a:rPr lang="it-IT" sz="2000" b="1" dirty="0"/>
              <a:t> </a:t>
            </a:r>
            <a:r>
              <a:rPr lang="it-IT" sz="2000" b="1" dirty="0" err="1"/>
              <a:t>emissions</a:t>
            </a:r>
            <a:r>
              <a:rPr lang="it-IT" sz="2000" b="1" dirty="0"/>
              <a:t> in the </a:t>
            </a:r>
            <a:r>
              <a:rPr lang="it-IT" sz="2000" b="1" dirty="0" err="1"/>
              <a:t>ultrafine</a:t>
            </a:r>
            <a:r>
              <a:rPr lang="it-IT" sz="2000" b="1" dirty="0"/>
              <a:t> mode.</a:t>
            </a:r>
          </a:p>
          <a:p>
            <a:pPr algn="ctr"/>
            <a:endParaRPr lang="en-US" sz="2000" b="1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775633" y="98072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Cabauw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096113" y="980728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North Sea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5313" y="4221088"/>
            <a:ext cx="1314399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Ultrafine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29761" y="4221088"/>
            <a:ext cx="550151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CN</a:t>
            </a:r>
            <a:endParaRPr lang="it-IT" sz="2400" b="1" dirty="0"/>
          </a:p>
        </p:txBody>
      </p:sp>
      <p:pic>
        <p:nvPicPr>
          <p:cNvPr id="1028" name="Picture 4" descr="C:\Users\paolot\Documents\EUCAARIdata\ATR42\ACIpaper\AnalisiITM\WRF2ATR_CPC_VerticalProfile_Median20080515_52_CTRL_NET1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754" r="6729"/>
          <a:stretch/>
        </p:blipFill>
        <p:spPr bwMode="auto">
          <a:xfrm>
            <a:off x="4572000" y="1470683"/>
            <a:ext cx="4519094" cy="28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5273825" y="4191471"/>
            <a:ext cx="1314399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Ultrafine</a:t>
            </a:r>
            <a:endParaRPr lang="it-IT" sz="2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812360" y="4221088"/>
            <a:ext cx="550151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CN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3544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4544" y="-171400"/>
            <a:ext cx="9865096" cy="1143000"/>
          </a:xfrm>
        </p:spPr>
        <p:txBody>
          <a:bodyPr>
            <a:noAutofit/>
          </a:bodyPr>
          <a:lstStyle/>
          <a:p>
            <a:r>
              <a:rPr lang="it-IT" sz="3200" b="1" dirty="0"/>
              <a:t>WRF/</a:t>
            </a:r>
            <a:r>
              <a:rPr lang="it-IT" sz="3200" b="1" dirty="0" err="1"/>
              <a:t>Chem</a:t>
            </a:r>
            <a:r>
              <a:rPr lang="it-IT" sz="3200" b="1" dirty="0"/>
              <a:t> vs ATR-42: </a:t>
            </a:r>
            <a:r>
              <a:rPr lang="it-IT" sz="3200" b="1" dirty="0" err="1" smtClean="0"/>
              <a:t>cloud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microphysical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properties</a:t>
            </a:r>
            <a:endParaRPr lang="it-IT" sz="3200" dirty="0"/>
          </a:p>
        </p:txBody>
      </p:sp>
      <p:pic>
        <p:nvPicPr>
          <p:cNvPr id="2050" name="Picture 2" descr="C:\Users\paolot\Documents\EUCAARIdata\ATR42\ACIpaper\AnalisiFirenze\WRF2ATR_CLOUD_BOX_20080515_52_CTRL_NET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613" b="7952"/>
          <a:stretch/>
        </p:blipFill>
        <p:spPr bwMode="auto">
          <a:xfrm>
            <a:off x="35496" y="1476611"/>
            <a:ext cx="4335363" cy="35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olot\Documents\EUCAARIdata\ATR42\ACIpaper\AnalisiFirenze\WRF2ATR_CLOUD_BOX_20080518_54_CTRL_NET1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r="7613" b="7700"/>
          <a:stretch/>
        </p:blipFill>
        <p:spPr bwMode="auto">
          <a:xfrm>
            <a:off x="4644008" y="3068960"/>
            <a:ext cx="4374163" cy="354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82792" y="1332595"/>
            <a:ext cx="64479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LWC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1292525"/>
            <a:ext cx="787395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CDNC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180900" y="1260587"/>
            <a:ext cx="454996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</a:t>
            </a:r>
            <a:endParaRPr lang="it-IT" sz="2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861420" y="2996952"/>
            <a:ext cx="454996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Re</a:t>
            </a:r>
            <a:endParaRPr lang="it-IT" sz="20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160869" y="2924944"/>
            <a:ext cx="787395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CDNC</a:t>
            </a:r>
            <a:endParaRPr lang="it-IT" sz="20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91304" y="2956882"/>
            <a:ext cx="644792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LWC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99992" y="2391271"/>
            <a:ext cx="2630848" cy="461665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FF00"/>
                </a:solidFill>
              </a:rPr>
              <a:t>Cabauw</a:t>
            </a:r>
            <a:r>
              <a:rPr lang="it-IT" sz="2400" b="1" dirty="0" smtClean="0">
                <a:solidFill>
                  <a:srgbClr val="FFFF00"/>
                </a:solidFill>
              </a:rPr>
              <a:t> (</a:t>
            </a:r>
            <a:r>
              <a:rPr lang="it-IT" sz="2400" b="1" dirty="0" err="1" smtClean="0">
                <a:solidFill>
                  <a:srgbClr val="FFFF00"/>
                </a:solidFill>
              </a:rPr>
              <a:t>cumulus</a:t>
            </a:r>
            <a:r>
              <a:rPr lang="it-IT" sz="2400" b="1" dirty="0" smtClean="0">
                <a:solidFill>
                  <a:srgbClr val="FFFF00"/>
                </a:solidFill>
              </a:rPr>
              <a:t>):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496" y="764704"/>
            <a:ext cx="4599272" cy="461665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North Sea (marine </a:t>
            </a:r>
            <a:r>
              <a:rPr lang="it-IT" sz="2400" b="1" dirty="0" err="1" smtClean="0">
                <a:solidFill>
                  <a:srgbClr val="FFFF00"/>
                </a:solidFill>
              </a:rPr>
              <a:t>stratocumulus</a:t>
            </a:r>
            <a:r>
              <a:rPr lang="it-IT" sz="2400" b="1" dirty="0" smtClean="0">
                <a:solidFill>
                  <a:srgbClr val="FFFF00"/>
                </a:solidFill>
              </a:rPr>
              <a:t>):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20072" y="1124744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Predicted CDNC is overestimated 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496" y="5229200"/>
            <a:ext cx="46442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The negative bias of modeled </a:t>
            </a:r>
          </a:p>
          <a:p>
            <a:pPr algn="ctr"/>
            <a:r>
              <a:rPr lang="en-US" sz="2800" b="1" dirty="0" smtClean="0"/>
              <a:t>R</a:t>
            </a:r>
            <a:r>
              <a:rPr lang="en-US" sz="2800" b="1" baseline="-25000" dirty="0" smtClean="0"/>
              <a:t>e </a:t>
            </a:r>
            <a:r>
              <a:rPr lang="en-US" sz="2800" b="1" dirty="0" smtClean="0"/>
              <a:t>is </a:t>
            </a:r>
            <a:r>
              <a:rPr lang="en-US" sz="2800" b="1" dirty="0"/>
              <a:t>directly </a:t>
            </a:r>
            <a:r>
              <a:rPr lang="en-US" sz="2800" b="1" dirty="0" smtClean="0"/>
              <a:t>consequence </a:t>
            </a:r>
            <a:r>
              <a:rPr lang="en-US" sz="2800" b="1" dirty="0"/>
              <a:t>of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CDNC overestimation</a:t>
            </a:r>
            <a:r>
              <a:rPr lang="en-US" sz="2800" b="1" dirty="0"/>
              <a:t>.</a:t>
            </a:r>
            <a:endParaRPr lang="it-IT" sz="2800" b="1" dirty="0"/>
          </a:p>
        </p:txBody>
      </p:sp>
      <p:pic>
        <p:nvPicPr>
          <p:cNvPr id="2052" name="Picture 4" descr="C:\Users\paolot\Documents\EUCAARIdata\ATR42\ACIpaper\AnalisiFirenze\WRF2ATR_CORE_LWC_VerticalProfile_Shad_20080515_52_CTRL_NET1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r="7503"/>
          <a:stretch/>
        </p:blipFill>
        <p:spPr bwMode="auto">
          <a:xfrm>
            <a:off x="107504" y="764704"/>
            <a:ext cx="6540145" cy="54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5148064" y="893038"/>
            <a:ext cx="3456384" cy="181588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</a:t>
            </a:r>
            <a:r>
              <a:rPr lang="en-US" sz="2800" b="1" dirty="0" smtClean="0">
                <a:solidFill>
                  <a:srgbClr val="FFFF00"/>
                </a:solidFill>
              </a:rPr>
              <a:t>he </a:t>
            </a:r>
            <a:r>
              <a:rPr lang="en-US" sz="2800" b="1" dirty="0">
                <a:solidFill>
                  <a:srgbClr val="FFFF00"/>
                </a:solidFill>
              </a:rPr>
              <a:t>cloud layer is simulated by the model </a:t>
            </a:r>
            <a:r>
              <a:rPr lang="en-US" sz="2800" b="1" dirty="0" smtClean="0">
                <a:solidFill>
                  <a:srgbClr val="FFFF00"/>
                </a:solidFill>
              </a:rPr>
              <a:t>lower </a:t>
            </a:r>
            <a:r>
              <a:rPr lang="en-US" sz="2800" b="1" dirty="0">
                <a:solidFill>
                  <a:srgbClr val="FFFF00"/>
                </a:solidFill>
              </a:rPr>
              <a:t>than observed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err="1" smtClean="0"/>
              <a:t>Quantification</a:t>
            </a:r>
            <a:r>
              <a:rPr lang="it-IT" b="1" dirty="0" smtClean="0"/>
              <a:t> of </a:t>
            </a:r>
            <a:r>
              <a:rPr lang="it-IT" b="1" dirty="0" err="1" smtClean="0"/>
              <a:t>indirect</a:t>
            </a:r>
            <a:r>
              <a:rPr lang="it-IT" b="1" dirty="0" smtClean="0"/>
              <a:t> </a:t>
            </a:r>
            <a:r>
              <a:rPr lang="it-IT" b="1" dirty="0" err="1" smtClean="0"/>
              <a:t>effect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9592" y="980728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prstClr val="black"/>
                </a:solidFill>
              </a:rPr>
              <a:t>Aim</a:t>
            </a:r>
            <a:r>
              <a:rPr lang="it-IT" sz="2400" b="1" dirty="0">
                <a:solidFill>
                  <a:prstClr val="black"/>
                </a:solidFill>
              </a:rPr>
              <a:t>: to </a:t>
            </a:r>
            <a:r>
              <a:rPr lang="it-IT" sz="2400" b="1" dirty="0" err="1">
                <a:solidFill>
                  <a:prstClr val="black"/>
                </a:solidFill>
              </a:rPr>
              <a:t>understand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how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well</a:t>
            </a:r>
            <a:r>
              <a:rPr lang="it-IT" sz="2400" b="1" dirty="0">
                <a:solidFill>
                  <a:prstClr val="black"/>
                </a:solidFill>
              </a:rPr>
              <a:t> WRF/</a:t>
            </a:r>
            <a:r>
              <a:rPr lang="it-IT" sz="2400" b="1" dirty="0" err="1">
                <a:solidFill>
                  <a:prstClr val="black"/>
                </a:solidFill>
              </a:rPr>
              <a:t>Chem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reproduces</a:t>
            </a:r>
            <a:r>
              <a:rPr lang="it-IT" sz="2400" b="1" dirty="0">
                <a:solidFill>
                  <a:prstClr val="black"/>
                </a:solidFill>
              </a:rPr>
              <a:t> the </a:t>
            </a:r>
            <a:r>
              <a:rPr lang="it-IT" sz="2400" b="1" dirty="0" err="1">
                <a:solidFill>
                  <a:prstClr val="black"/>
                </a:solidFill>
              </a:rPr>
              <a:t>amplitude</a:t>
            </a:r>
            <a:r>
              <a:rPr lang="it-IT" sz="2400" b="1" dirty="0">
                <a:solidFill>
                  <a:prstClr val="black"/>
                </a:solidFill>
              </a:rPr>
              <a:t> of first </a:t>
            </a:r>
            <a:r>
              <a:rPr lang="it-IT" sz="2400" b="1" dirty="0" err="1">
                <a:solidFill>
                  <a:prstClr val="black"/>
                </a:solidFill>
              </a:rPr>
              <a:t>indirect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effect</a:t>
            </a:r>
            <a:r>
              <a:rPr lang="it-IT" sz="2400" b="1" dirty="0">
                <a:solidFill>
                  <a:prstClr val="black"/>
                </a:solidFill>
              </a:rPr>
              <a:t> (</a:t>
            </a:r>
            <a:r>
              <a:rPr lang="it-IT" sz="2400" b="1" dirty="0" err="1">
                <a:solidFill>
                  <a:prstClr val="black"/>
                </a:solidFill>
              </a:rPr>
              <a:t>Twomey’s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effect</a:t>
            </a:r>
            <a:r>
              <a:rPr lang="it-IT" sz="2400" b="1" dirty="0">
                <a:solidFill>
                  <a:prstClr val="black"/>
                </a:solidFill>
              </a:rPr>
              <a:t>), i.e., the </a:t>
            </a:r>
            <a:r>
              <a:rPr lang="it-IT" sz="2400" b="1" dirty="0" err="1">
                <a:solidFill>
                  <a:prstClr val="black"/>
                </a:solidFill>
              </a:rPr>
              <a:t>response</a:t>
            </a:r>
            <a:r>
              <a:rPr lang="it-IT" sz="2400" b="1" dirty="0">
                <a:solidFill>
                  <a:prstClr val="black"/>
                </a:solidFill>
              </a:rPr>
              <a:t> of </a:t>
            </a:r>
            <a:r>
              <a:rPr lang="it-IT" sz="2400" b="1" dirty="0" err="1">
                <a:solidFill>
                  <a:prstClr val="black"/>
                </a:solidFill>
              </a:rPr>
              <a:t>cloud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droplet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size</a:t>
            </a:r>
            <a:r>
              <a:rPr lang="it-IT" sz="2400" b="1" dirty="0">
                <a:solidFill>
                  <a:prstClr val="black"/>
                </a:solidFill>
              </a:rPr>
              <a:t> to the </a:t>
            </a:r>
            <a:r>
              <a:rPr lang="it-IT" sz="2400" b="1" dirty="0" err="1">
                <a:solidFill>
                  <a:prstClr val="black"/>
                </a:solidFill>
              </a:rPr>
              <a:t>variation</a:t>
            </a:r>
            <a:r>
              <a:rPr lang="it-IT" sz="2400" b="1" dirty="0">
                <a:solidFill>
                  <a:prstClr val="black"/>
                </a:solidFill>
              </a:rPr>
              <a:t> of aerosol </a:t>
            </a:r>
            <a:r>
              <a:rPr lang="it-IT" sz="2400" b="1" dirty="0" err="1">
                <a:solidFill>
                  <a:prstClr val="black"/>
                </a:solidFill>
              </a:rPr>
              <a:t>particle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load</a:t>
            </a:r>
            <a:endParaRPr lang="it-IT" sz="24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323528" y="3685566"/>
                <a:ext cx="2344809" cy="811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200" b="1" dirty="0">
                    <a:solidFill>
                      <a:prstClr val="black"/>
                    </a:solidFill>
                  </a:rPr>
                  <a:t>ACI</a:t>
                </a:r>
                <a14:m>
                  <m:oMath xmlns:m="http://schemas.openxmlformats.org/officeDocument/2006/math">
                    <m:r>
                      <a:rPr lang="it-IT" sz="3200" b="1" i="1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it-IT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it-IT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𝒍𝒏</m:t>
                        </m:r>
                        <m:sSub>
                          <m:sSubPr>
                            <m:ctrlPr>
                              <a:rPr lang="it-IT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it-IT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r>
                          <a:rPr lang="it-IT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it-IT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𝒍𝒏</m:t>
                        </m:r>
                        <m:r>
                          <a:rPr lang="it-IT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den>
                    </m:f>
                  </m:oMath>
                </a14:m>
                <a:endParaRPr lang="it-IT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85566"/>
                <a:ext cx="2344809" cy="8118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494" b="-12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/>
          <p:cNvSpPr txBox="1"/>
          <p:nvPr/>
        </p:nvSpPr>
        <p:spPr>
          <a:xfrm>
            <a:off x="362786" y="2996952"/>
            <a:ext cx="5921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For </a:t>
            </a:r>
            <a:r>
              <a:rPr lang="it-IT" sz="2400" b="1" dirty="0" err="1">
                <a:solidFill>
                  <a:prstClr val="black"/>
                </a:solidFill>
              </a:rPr>
              <a:t>cloud</a:t>
            </a:r>
            <a:r>
              <a:rPr lang="it-IT" sz="2400" b="1" dirty="0">
                <a:solidFill>
                  <a:prstClr val="black"/>
                </a:solidFill>
              </a:rPr>
              <a:t> with </a:t>
            </a:r>
            <a:r>
              <a:rPr lang="it-IT" sz="2400" b="1" dirty="0" err="1">
                <a:solidFill>
                  <a:prstClr val="black"/>
                </a:solidFill>
              </a:rPr>
              <a:t>constant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liquid</a:t>
            </a:r>
            <a:r>
              <a:rPr lang="it-IT" sz="2400" b="1" dirty="0">
                <a:solidFill>
                  <a:prstClr val="black"/>
                </a:solidFill>
              </a:rPr>
              <a:t> water </a:t>
            </a:r>
            <a:r>
              <a:rPr lang="it-IT" sz="2400" b="1" dirty="0" err="1">
                <a:solidFill>
                  <a:prstClr val="black"/>
                </a:solidFill>
              </a:rPr>
              <a:t>content</a:t>
            </a:r>
            <a:r>
              <a:rPr lang="it-IT" sz="2400" b="1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9" name="Rettangolo 8"/>
          <p:cNvSpPr/>
          <p:nvPr/>
        </p:nvSpPr>
        <p:spPr>
          <a:xfrm>
            <a:off x="6085684" y="6165304"/>
            <a:ext cx="273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[</a:t>
            </a:r>
            <a:r>
              <a:rPr lang="it-IT" b="1" i="1" dirty="0" err="1">
                <a:solidFill>
                  <a:srgbClr val="FF0000"/>
                </a:solidFill>
              </a:rPr>
              <a:t>Feingold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et</a:t>
            </a:r>
            <a:r>
              <a:rPr lang="it-IT" b="1" i="1" dirty="0">
                <a:solidFill>
                  <a:srgbClr val="FF0000"/>
                </a:solidFill>
              </a:rPr>
              <a:t> al., JGR, 2001]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39952" y="378904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r</a:t>
            </a:r>
            <a:r>
              <a:rPr lang="it-IT" sz="2400" b="1" baseline="-25000" dirty="0">
                <a:solidFill>
                  <a:prstClr val="black"/>
                </a:solidFill>
              </a:rPr>
              <a:t>e</a:t>
            </a:r>
            <a:r>
              <a:rPr lang="it-IT" sz="2400" b="1" dirty="0">
                <a:solidFill>
                  <a:prstClr val="black"/>
                </a:solidFill>
              </a:rPr>
              <a:t>   </a:t>
            </a:r>
            <a:r>
              <a:rPr lang="it-IT" sz="2400" b="1" dirty="0" err="1">
                <a:solidFill>
                  <a:prstClr val="black"/>
                </a:solidFill>
              </a:rPr>
              <a:t>effective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radius</a:t>
            </a:r>
            <a:r>
              <a:rPr lang="it-IT" sz="2400" b="1" dirty="0">
                <a:solidFill>
                  <a:prstClr val="black"/>
                </a:solidFill>
              </a:rPr>
              <a:t> of </a:t>
            </a:r>
            <a:r>
              <a:rPr lang="it-IT" sz="2400" b="1" dirty="0" err="1">
                <a:solidFill>
                  <a:prstClr val="black"/>
                </a:solidFill>
              </a:rPr>
              <a:t>cloud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droplets</a:t>
            </a:r>
            <a:endParaRPr lang="it-IT" sz="2400" b="1" dirty="0">
              <a:solidFill>
                <a:prstClr val="black"/>
              </a:solidFill>
            </a:endParaRPr>
          </a:p>
          <a:p>
            <a:r>
              <a:rPr lang="el-GR" sz="2400" b="1" dirty="0">
                <a:solidFill>
                  <a:prstClr val="black"/>
                </a:solidFill>
              </a:rPr>
              <a:t>α</a:t>
            </a:r>
            <a:r>
              <a:rPr lang="it-IT" sz="2400" b="1" dirty="0">
                <a:solidFill>
                  <a:prstClr val="black"/>
                </a:solidFill>
              </a:rPr>
              <a:t>   </a:t>
            </a:r>
            <a:r>
              <a:rPr lang="it-IT" sz="2400" b="1" dirty="0" err="1">
                <a:solidFill>
                  <a:prstClr val="black"/>
                </a:solidFill>
              </a:rPr>
              <a:t>proxy</a:t>
            </a:r>
            <a:r>
              <a:rPr lang="it-IT" sz="2400" b="1" dirty="0">
                <a:solidFill>
                  <a:prstClr val="black"/>
                </a:solidFill>
              </a:rPr>
              <a:t> for aerosol </a:t>
            </a:r>
            <a:r>
              <a:rPr lang="it-IT" sz="2400" b="1" dirty="0" err="1">
                <a:solidFill>
                  <a:prstClr val="black"/>
                </a:solidFill>
              </a:rPr>
              <a:t>particle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load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25171" y="5229200"/>
            <a:ext cx="4588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err="1">
                <a:solidFill>
                  <a:prstClr val="black"/>
                </a:solidFill>
              </a:rPr>
              <a:t>Theoretical</a:t>
            </a:r>
            <a:r>
              <a:rPr lang="it-IT" sz="2400" b="1" dirty="0">
                <a:solidFill>
                  <a:prstClr val="black"/>
                </a:solidFill>
              </a:rPr>
              <a:t> </a:t>
            </a:r>
            <a:r>
              <a:rPr lang="it-IT" sz="2400" b="1" dirty="0" err="1">
                <a:solidFill>
                  <a:prstClr val="black"/>
                </a:solidFill>
              </a:rPr>
              <a:t>estimation</a:t>
            </a:r>
            <a:r>
              <a:rPr lang="it-IT" sz="2400" b="1" dirty="0">
                <a:solidFill>
                  <a:prstClr val="black"/>
                </a:solidFill>
              </a:rPr>
              <a:t> of ACI: 0.23</a:t>
            </a:r>
          </a:p>
          <a:p>
            <a:pPr algn="ctr"/>
            <a:endParaRPr lang="it-IT" sz="2400" b="1" dirty="0">
              <a:solidFill>
                <a:prstClr val="black"/>
              </a:solidFill>
            </a:endParaRPr>
          </a:p>
          <a:p>
            <a:pPr algn="ctr"/>
            <a:r>
              <a:rPr lang="it-IT" sz="2400" b="1" dirty="0">
                <a:solidFill>
                  <a:prstClr val="black"/>
                </a:solidFill>
              </a:rPr>
              <a:t>0&lt;ACI&lt;0.33</a:t>
            </a:r>
          </a:p>
        </p:txBody>
      </p:sp>
    </p:spTree>
    <p:extLst>
      <p:ext uri="{BB962C8B-B14F-4D97-AF65-F5344CB8AC3E}">
        <p14:creationId xmlns:p14="http://schemas.microsoft.com/office/powerpoint/2010/main" val="24280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8000" b="1" dirty="0" smtClean="0"/>
              <a:t>THANKS FOR YOUR ATTENTION!!!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36396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it-IT" b="1" dirty="0" smtClean="0"/>
              <a:t>Direct and </a:t>
            </a:r>
            <a:r>
              <a:rPr lang="it-IT" b="1" dirty="0" err="1" smtClean="0"/>
              <a:t>Indirect</a:t>
            </a:r>
            <a:r>
              <a:rPr lang="it-IT" b="1" dirty="0" smtClean="0"/>
              <a:t> aerosol </a:t>
            </a:r>
            <a:r>
              <a:rPr lang="it-IT" b="1" dirty="0" err="1" smtClean="0"/>
              <a:t>effects</a:t>
            </a:r>
            <a:endParaRPr lang="it-IT" b="1" dirty="0"/>
          </a:p>
        </p:txBody>
      </p:sp>
      <p:sp>
        <p:nvSpPr>
          <p:cNvPr id="3" name="Ovale 2"/>
          <p:cNvSpPr/>
          <p:nvPr/>
        </p:nvSpPr>
        <p:spPr>
          <a:xfrm>
            <a:off x="2843808" y="5301208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3275856" y="5295845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203848" y="4791789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3635896" y="5295845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012160" y="5373216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076056" y="5295845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436096" y="4791789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436096" y="5157192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868144" y="479178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004048" y="4899801"/>
            <a:ext cx="144016" cy="1080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2887728" y="5007813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436096" y="5655885"/>
            <a:ext cx="216024" cy="21602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339752" y="5943917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Clean</a:t>
            </a:r>
            <a:endParaRPr lang="it-IT" sz="3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084168" y="5943917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Polluted</a:t>
            </a:r>
            <a:endParaRPr lang="it-IT" sz="3200" b="1" dirty="0"/>
          </a:p>
        </p:txBody>
      </p:sp>
      <p:sp>
        <p:nvSpPr>
          <p:cNvPr id="18" name="Sole 17"/>
          <p:cNvSpPr/>
          <p:nvPr/>
        </p:nvSpPr>
        <p:spPr>
          <a:xfrm>
            <a:off x="3779912" y="1767453"/>
            <a:ext cx="1224136" cy="108012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 rot="1552056">
            <a:off x="3410615" y="3030845"/>
            <a:ext cx="576000" cy="10801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 rot="20301964">
            <a:off x="5038852" y="2995461"/>
            <a:ext cx="576000" cy="10801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giù 20"/>
          <p:cNvSpPr/>
          <p:nvPr/>
        </p:nvSpPr>
        <p:spPr>
          <a:xfrm rot="9087619">
            <a:off x="2564603" y="3861794"/>
            <a:ext cx="212512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 rot="12493510">
            <a:off x="6038420" y="3665168"/>
            <a:ext cx="432000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3131840" y="105608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Direct </a:t>
            </a:r>
            <a:r>
              <a:rPr lang="it-IT" sz="3200" b="1" dirty="0" err="1" smtClean="0"/>
              <a:t>effect</a:t>
            </a:r>
            <a:endParaRPr lang="it-IT" sz="3200" b="1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4076"/>
            <a:ext cx="760476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asellaDiTesto 40"/>
          <p:cNvSpPr txBox="1"/>
          <p:nvPr/>
        </p:nvSpPr>
        <p:spPr>
          <a:xfrm>
            <a:off x="3419872" y="820896"/>
            <a:ext cx="2304256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Indirect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effect</a:t>
            </a:r>
            <a:endParaRPr lang="it-IT" sz="2800" b="1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7308304" y="912068"/>
            <a:ext cx="1224136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CLEAN</a:t>
            </a:r>
            <a:endParaRPr lang="it-IT" sz="2400" b="1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7092280" y="3288332"/>
            <a:ext cx="1512168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POLLUTED</a:t>
            </a:r>
            <a:endParaRPr lang="it-IT" sz="2400" b="1" dirty="0"/>
          </a:p>
        </p:txBody>
      </p:sp>
      <p:sp>
        <p:nvSpPr>
          <p:cNvPr id="44" name="Sole 43"/>
          <p:cNvSpPr/>
          <p:nvPr/>
        </p:nvSpPr>
        <p:spPr>
          <a:xfrm>
            <a:off x="-36512" y="552028"/>
            <a:ext cx="1224136" cy="108012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51" y="1344116"/>
            <a:ext cx="8969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Freccia a destra 45"/>
          <p:cNvSpPr/>
          <p:nvPr/>
        </p:nvSpPr>
        <p:spPr>
          <a:xfrm rot="19266520">
            <a:off x="2095528" y="1622933"/>
            <a:ext cx="978408" cy="2555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Sole 46"/>
          <p:cNvSpPr/>
          <p:nvPr/>
        </p:nvSpPr>
        <p:spPr>
          <a:xfrm>
            <a:off x="35496" y="3591718"/>
            <a:ext cx="1224136" cy="108012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9" y="4383806"/>
            <a:ext cx="8969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Freccia a destra 48"/>
          <p:cNvSpPr/>
          <p:nvPr/>
        </p:nvSpPr>
        <p:spPr>
          <a:xfrm rot="18569190">
            <a:off x="2127167" y="4686173"/>
            <a:ext cx="978408" cy="470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6012160" y="6453336"/>
            <a:ext cx="3096344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Rosenfeld</a:t>
            </a:r>
            <a:r>
              <a:rPr lang="it-IT" b="1" dirty="0" smtClean="0">
                <a:solidFill>
                  <a:srgbClr val="FF0000"/>
                </a:solidFill>
              </a:rPr>
              <a:t> et al., </a:t>
            </a:r>
            <a:r>
              <a:rPr lang="it-IT" b="1" i="1" dirty="0" smtClean="0">
                <a:solidFill>
                  <a:srgbClr val="FF0000"/>
                </a:solidFill>
              </a:rPr>
              <a:t>Science</a:t>
            </a:r>
            <a:r>
              <a:rPr lang="it-IT" b="1" dirty="0" smtClean="0">
                <a:solidFill>
                  <a:srgbClr val="FF0000"/>
                </a:solidFill>
              </a:rPr>
              <a:t>, 2008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it-IT" b="1" dirty="0" smtClean="0"/>
              <a:t>WRF/</a:t>
            </a:r>
            <a:r>
              <a:rPr lang="it-IT" b="1" dirty="0" err="1" smtClean="0"/>
              <a:t>Chem</a:t>
            </a:r>
            <a:r>
              <a:rPr lang="it-IT" b="1" dirty="0" smtClean="0"/>
              <a:t> model 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43" y="633943"/>
            <a:ext cx="4627245" cy="57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79512" y="83671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WRF/</a:t>
            </a:r>
            <a:r>
              <a:rPr lang="en-US" sz="2400" b="1" dirty="0" err="1"/>
              <a:t>Chem</a:t>
            </a:r>
            <a:r>
              <a:rPr lang="en-US" sz="2400" b="1" dirty="0"/>
              <a:t> is an online model where meteorological and chemical processes are full coupled and run on the same grid, time step and </a:t>
            </a:r>
            <a:r>
              <a:rPr lang="en-US" sz="2400" b="1" dirty="0" smtClean="0"/>
              <a:t>parameterizations.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3659540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400" b="1" dirty="0" err="1" smtClean="0"/>
              <a:t>Implementation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direct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indirect</a:t>
            </a:r>
            <a:r>
              <a:rPr lang="it-IT" sz="2400" b="1" dirty="0" smtClean="0"/>
              <a:t> aerosol </a:t>
            </a:r>
            <a:r>
              <a:rPr lang="it-IT" sz="2400" b="1" dirty="0" err="1" smtClean="0"/>
              <a:t>effects</a:t>
            </a:r>
            <a:r>
              <a:rPr lang="it-IT" sz="2400" b="1" dirty="0" smtClean="0"/>
              <a:t> in a new </a:t>
            </a:r>
            <a:r>
              <a:rPr lang="it-IT" sz="2400" b="1" dirty="0" err="1" smtClean="0"/>
              <a:t>module</a:t>
            </a:r>
            <a:r>
              <a:rPr lang="it-IT" sz="2400" b="1" dirty="0" smtClean="0"/>
              <a:t> for aerosol</a:t>
            </a:r>
            <a:r>
              <a:rPr lang="it-IT" sz="2400" b="1" dirty="0"/>
              <a:t> </a:t>
            </a:r>
            <a:r>
              <a:rPr lang="it-IT" sz="2400" b="1" dirty="0" smtClean="0"/>
              <a:t>(RACM/MADE/SOA-VBS)</a:t>
            </a:r>
            <a:endParaRPr lang="it-IT" sz="2400" b="1" dirty="0"/>
          </a:p>
        </p:txBody>
      </p:sp>
      <p:sp>
        <p:nvSpPr>
          <p:cNvPr id="8" name="Ovale 7"/>
          <p:cNvSpPr/>
          <p:nvPr/>
        </p:nvSpPr>
        <p:spPr>
          <a:xfrm>
            <a:off x="6785515" y="3010207"/>
            <a:ext cx="1170861" cy="72008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645333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[</a:t>
            </a:r>
            <a:r>
              <a:rPr lang="it-IT" b="1" dirty="0" err="1" smtClean="0">
                <a:solidFill>
                  <a:srgbClr val="FF0000"/>
                </a:solidFill>
              </a:rPr>
              <a:t>Grell</a:t>
            </a:r>
            <a:r>
              <a:rPr lang="it-IT" b="1" dirty="0" smtClean="0">
                <a:solidFill>
                  <a:srgbClr val="FF0000"/>
                </a:solidFill>
              </a:rPr>
              <a:t> et al., </a:t>
            </a:r>
            <a:r>
              <a:rPr lang="it-IT" b="1" i="1" dirty="0" err="1" smtClean="0">
                <a:solidFill>
                  <a:srgbClr val="FF0000"/>
                </a:solidFill>
              </a:rPr>
              <a:t>Atmos</a:t>
            </a:r>
            <a:r>
              <a:rPr lang="it-IT" b="1" i="1" dirty="0" smtClean="0">
                <a:solidFill>
                  <a:srgbClr val="FF0000"/>
                </a:solidFill>
              </a:rPr>
              <a:t>. </a:t>
            </a:r>
            <a:r>
              <a:rPr lang="it-IT" b="1" i="1" dirty="0" err="1" smtClean="0">
                <a:solidFill>
                  <a:srgbClr val="FF0000"/>
                </a:solidFill>
              </a:rPr>
              <a:t>Env</a:t>
            </a:r>
            <a:r>
              <a:rPr lang="it-IT" b="1" i="1" dirty="0" smtClean="0">
                <a:solidFill>
                  <a:srgbClr val="FF0000"/>
                </a:solidFill>
              </a:rPr>
              <a:t>., </a:t>
            </a:r>
            <a:r>
              <a:rPr lang="it-IT" b="1" dirty="0" smtClean="0">
                <a:solidFill>
                  <a:srgbClr val="FF0000"/>
                </a:solidFill>
              </a:rPr>
              <a:t>2005; Fast et al., </a:t>
            </a:r>
            <a:r>
              <a:rPr lang="it-IT" b="1" i="1" dirty="0" smtClean="0">
                <a:solidFill>
                  <a:srgbClr val="FF0000"/>
                </a:solidFill>
              </a:rPr>
              <a:t>JGR</a:t>
            </a:r>
            <a:r>
              <a:rPr lang="it-IT" b="1" dirty="0" smtClean="0">
                <a:solidFill>
                  <a:srgbClr val="FF0000"/>
                </a:solidFill>
              </a:rPr>
              <a:t>, 2006; </a:t>
            </a:r>
            <a:r>
              <a:rPr lang="it-IT" b="1" dirty="0" err="1" smtClean="0">
                <a:solidFill>
                  <a:srgbClr val="FF0000"/>
                </a:solidFill>
              </a:rPr>
              <a:t>Chapman</a:t>
            </a:r>
            <a:r>
              <a:rPr lang="it-IT" b="1" dirty="0" smtClean="0">
                <a:solidFill>
                  <a:srgbClr val="FF0000"/>
                </a:solidFill>
              </a:rPr>
              <a:t> et al., </a:t>
            </a:r>
            <a:r>
              <a:rPr lang="it-IT" b="1" i="1" dirty="0" smtClean="0">
                <a:solidFill>
                  <a:srgbClr val="FF0000"/>
                </a:solidFill>
              </a:rPr>
              <a:t>ACP</a:t>
            </a:r>
            <a:r>
              <a:rPr lang="it-IT" b="1" dirty="0" smtClean="0">
                <a:solidFill>
                  <a:srgbClr val="FF0000"/>
                </a:solidFill>
              </a:rPr>
              <a:t>, 2009]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1143000"/>
          </a:xfrm>
        </p:spPr>
        <p:txBody>
          <a:bodyPr>
            <a:normAutofit/>
          </a:bodyPr>
          <a:lstStyle/>
          <a:p>
            <a:r>
              <a:rPr lang="it-IT" sz="3200" b="1" dirty="0" err="1" smtClean="0"/>
              <a:t>Implementation</a:t>
            </a:r>
            <a:r>
              <a:rPr lang="it-IT" sz="3200" b="1" dirty="0" smtClean="0"/>
              <a:t> of Aerosol-</a:t>
            </a:r>
            <a:r>
              <a:rPr lang="it-IT" sz="3200" b="1" dirty="0" err="1" smtClean="0"/>
              <a:t>Cloud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interaction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within</a:t>
            </a:r>
            <a:r>
              <a:rPr lang="it-IT" sz="3200" b="1" dirty="0" smtClean="0"/>
              <a:t> new SOA </a:t>
            </a:r>
            <a:r>
              <a:rPr lang="it-IT" sz="3200" b="1" dirty="0" err="1" smtClean="0"/>
              <a:t>scheme</a:t>
            </a:r>
            <a:r>
              <a:rPr lang="it-IT" sz="3200" b="1" dirty="0" smtClean="0"/>
              <a:t>  </a:t>
            </a:r>
            <a:endParaRPr lang="it-IT" sz="3200" b="1" dirty="0"/>
          </a:p>
        </p:txBody>
      </p:sp>
      <p:sp>
        <p:nvSpPr>
          <p:cNvPr id="4" name="Nuvola 3"/>
          <p:cNvSpPr/>
          <p:nvPr/>
        </p:nvSpPr>
        <p:spPr>
          <a:xfrm>
            <a:off x="684419" y="2060848"/>
            <a:ext cx="3168352" cy="208823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Nuvola 6"/>
          <p:cNvSpPr/>
          <p:nvPr/>
        </p:nvSpPr>
        <p:spPr>
          <a:xfrm>
            <a:off x="5220072" y="2564904"/>
            <a:ext cx="3384376" cy="255342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95536" y="980728"/>
                <a:ext cx="8951489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it-IT" b="1" i="1" smtClean="0">
                            <a:latin typeface="Cambria Math"/>
                            <a:ea typeface="Cambria Math"/>
                          </a:rPr>
                          <m:t>𝑵</m:t>
                        </m:r>
                      </m:num>
                      <m:den>
                        <m:r>
                          <a:rPr lang="it-IT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it-IT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  <m:r>
                      <a:rPr lang="it-IT" b="1" i="1" smtClean="0">
                        <a:latin typeface="Cambria Math"/>
                      </a:rPr>
                      <m:t>=</m:t>
                    </m:r>
                    <m:r>
                      <a:rPr lang="it-IT" b="1" i="1" smtClean="0">
                        <a:latin typeface="Cambria Math"/>
                      </a:rPr>
                      <m:t>𝑨𝒅𝒗𝒆𝒄𝒕𝒊𝒐𝒏</m:t>
                    </m:r>
                    <m:r>
                      <a:rPr lang="it-IT" b="1" i="1" smtClean="0">
                        <a:latin typeface="Cambria Math"/>
                      </a:rPr>
                      <m:t>+</m:t>
                    </m:r>
                    <m:r>
                      <a:rPr lang="it-IT" b="1" i="1" smtClean="0">
                        <a:latin typeface="Cambria Math"/>
                      </a:rPr>
                      <m:t>𝑽𝒆𝒓𝒕𝒊𝒄𝒂𝒍</m:t>
                    </m:r>
                    <m:r>
                      <a:rPr lang="it-IT" b="1" i="1" smtClean="0">
                        <a:latin typeface="Cambria Math"/>
                      </a:rPr>
                      <m:t> </m:t>
                    </m:r>
                    <m:r>
                      <a:rPr lang="it-IT" b="1" i="1" smtClean="0">
                        <a:latin typeface="Cambria Math"/>
                      </a:rPr>
                      <m:t>𝑫𝒊𝒇𝒇𝒖𝒔𝒊𝒐𝒏</m:t>
                    </m:r>
                    <m:r>
                      <a:rPr lang="it-IT" b="1" i="1" smtClean="0">
                        <a:latin typeface="Cambria Math"/>
                      </a:rPr>
                      <m:t>+(</m:t>
                    </m:r>
                    <m:r>
                      <a:rPr lang="it-IT" b="1" i="1" smtClean="0">
                        <a:latin typeface="Cambria Math"/>
                      </a:rPr>
                      <m:t>𝑪𝒐𝒍𝒍𝒊𝒔𝒊𝒐𝒏</m:t>
                    </m:r>
                    <m:r>
                      <a:rPr lang="it-IT" b="1" i="1" smtClean="0">
                        <a:latin typeface="Cambria Math"/>
                      </a:rPr>
                      <m:t>−</m:t>
                    </m:r>
                    <m:r>
                      <a:rPr lang="it-IT" b="1" i="1" smtClean="0">
                        <a:latin typeface="Cambria Math"/>
                      </a:rPr>
                      <m:t>𝑪𝒐𝒂𝒍𝒆𝒔𝒄𝒆𝒏𝒄𝒆</m:t>
                    </m:r>
                    <m:r>
                      <a:rPr lang="it-IT" b="1" i="1" smtClean="0">
                        <a:latin typeface="Cambria Math"/>
                      </a:rPr>
                      <m:t>−</m:t>
                    </m:r>
                    <m:r>
                      <a:rPr lang="it-IT" b="1" i="1" smtClean="0">
                        <a:latin typeface="Cambria Math"/>
                      </a:rPr>
                      <m:t>𝑪𝒐𝒍𝒍𝒆𝒄𝒕𝒊𝒐𝒏</m:t>
                    </m:r>
                    <m:r>
                      <a:rPr lang="it-IT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t-IT" b="1" dirty="0" smtClean="0"/>
                  <a:t>+</a:t>
                </a:r>
              </a:p>
              <a:p>
                <a:r>
                  <a:rPr lang="it-IT" b="1" dirty="0"/>
                  <a:t> </a:t>
                </a:r>
                <a:r>
                  <a:rPr lang="it-IT" b="1" dirty="0" smtClean="0"/>
                  <a:t>                                                           </a:t>
                </a:r>
                <a:r>
                  <a:rPr lang="it-IT" b="1" i="1" dirty="0" err="1" smtClean="0"/>
                  <a:t>Evaporation</a:t>
                </a:r>
                <a:r>
                  <a:rPr lang="it-IT" b="1" i="1" dirty="0" smtClean="0"/>
                  <a:t> + </a:t>
                </a:r>
                <a:r>
                  <a:rPr lang="it-IT" sz="3200" b="1" i="1" dirty="0" err="1" smtClean="0">
                    <a:solidFill>
                      <a:srgbClr val="FF0000"/>
                    </a:solidFill>
                  </a:rPr>
                  <a:t>Activation</a:t>
                </a:r>
                <a:r>
                  <a:rPr lang="it-IT" b="1" dirty="0" smtClean="0"/>
                  <a:t> </a:t>
                </a:r>
                <a:endParaRPr lang="it-IT" b="1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951489" cy="98943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e 9"/>
          <p:cNvSpPr>
            <a:spLocks noChangeAspect="1"/>
          </p:cNvSpPr>
          <p:nvPr/>
        </p:nvSpPr>
        <p:spPr>
          <a:xfrm>
            <a:off x="947299" y="515719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1714235" y="4890864"/>
            <a:ext cx="822960" cy="8229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>
            <a:spLocks noChangeAspect="1"/>
          </p:cNvSpPr>
          <p:nvPr/>
        </p:nvSpPr>
        <p:spPr>
          <a:xfrm>
            <a:off x="5148064" y="5301208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su 10"/>
          <p:cNvSpPr/>
          <p:nvPr/>
        </p:nvSpPr>
        <p:spPr>
          <a:xfrm>
            <a:off x="1980563" y="3933056"/>
            <a:ext cx="554360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>
            <a:spLocks noChangeAspect="1"/>
          </p:cNvSpPr>
          <p:nvPr/>
        </p:nvSpPr>
        <p:spPr>
          <a:xfrm>
            <a:off x="1091315" y="2831232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16" name="Ovale 15"/>
          <p:cNvSpPr>
            <a:spLocks noChangeAspect="1"/>
          </p:cNvSpPr>
          <p:nvPr/>
        </p:nvSpPr>
        <p:spPr>
          <a:xfrm>
            <a:off x="1836547" y="2492896"/>
            <a:ext cx="822960" cy="8229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7" name="Ovale 16"/>
          <p:cNvSpPr>
            <a:spLocks noChangeAspect="1"/>
          </p:cNvSpPr>
          <p:nvPr/>
        </p:nvSpPr>
        <p:spPr>
          <a:xfrm>
            <a:off x="2805795" y="3102104"/>
            <a:ext cx="182880" cy="1828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18" name="Ovale 17"/>
          <p:cNvSpPr>
            <a:spLocks noChangeAspect="1"/>
          </p:cNvSpPr>
          <p:nvPr/>
        </p:nvSpPr>
        <p:spPr>
          <a:xfrm>
            <a:off x="1332491" y="2492896"/>
            <a:ext cx="182880" cy="1828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19" name="Ovale 18"/>
          <p:cNvSpPr>
            <a:spLocks noChangeAspect="1"/>
          </p:cNvSpPr>
          <p:nvPr/>
        </p:nvSpPr>
        <p:spPr>
          <a:xfrm>
            <a:off x="2988675" y="2323728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20" name="Ovale 19"/>
          <p:cNvSpPr>
            <a:spLocks noChangeAspect="1"/>
          </p:cNvSpPr>
          <p:nvPr/>
        </p:nvSpPr>
        <p:spPr>
          <a:xfrm>
            <a:off x="1365635" y="576640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>
            <a:spLocks noChangeAspect="1"/>
          </p:cNvSpPr>
          <p:nvPr/>
        </p:nvSpPr>
        <p:spPr>
          <a:xfrm>
            <a:off x="2628635" y="5708104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>
            <a:spLocks noChangeAspect="1"/>
          </p:cNvSpPr>
          <p:nvPr/>
        </p:nvSpPr>
        <p:spPr>
          <a:xfrm>
            <a:off x="1484891" y="3534152"/>
            <a:ext cx="182880" cy="1828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509" y="6165304"/>
            <a:ext cx="5040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err="1" smtClean="0">
                <a:solidFill>
                  <a:srgbClr val="FF0000"/>
                </a:solidFill>
              </a:rPr>
              <a:t>Activation</a:t>
            </a:r>
            <a:r>
              <a:rPr lang="it-IT" sz="2800" b="1" i="1" dirty="0" smtClean="0">
                <a:solidFill>
                  <a:srgbClr val="FF0000"/>
                </a:solidFill>
              </a:rPr>
              <a:t> of </a:t>
            </a:r>
            <a:r>
              <a:rPr lang="it-IT" sz="2800" b="1" i="1" dirty="0" err="1" smtClean="0">
                <a:solidFill>
                  <a:srgbClr val="FF0000"/>
                </a:solidFill>
              </a:rPr>
              <a:t>interstitial</a:t>
            </a:r>
            <a:r>
              <a:rPr lang="it-IT" sz="2800" b="1" i="1" dirty="0" smtClean="0">
                <a:solidFill>
                  <a:srgbClr val="FF0000"/>
                </a:solidFill>
              </a:rPr>
              <a:t> </a:t>
            </a:r>
            <a:r>
              <a:rPr lang="it-IT" sz="2800" b="1" i="1" dirty="0" err="1" smtClean="0">
                <a:solidFill>
                  <a:srgbClr val="FF0000"/>
                </a:solidFill>
              </a:rPr>
              <a:t>aerosols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67544" y="1556792"/>
            <a:ext cx="3201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err="1" smtClean="0">
                <a:solidFill>
                  <a:srgbClr val="00B0F0"/>
                </a:solidFill>
              </a:rPr>
              <a:t>Cloud</a:t>
            </a:r>
            <a:r>
              <a:rPr lang="it-IT" sz="2800" b="1" i="1" dirty="0" smtClean="0">
                <a:solidFill>
                  <a:srgbClr val="00B0F0"/>
                </a:solidFill>
              </a:rPr>
              <a:t> </a:t>
            </a:r>
            <a:r>
              <a:rPr lang="it-IT" sz="2800" b="1" i="1" dirty="0" err="1" smtClean="0">
                <a:solidFill>
                  <a:srgbClr val="00B0F0"/>
                </a:solidFill>
              </a:rPr>
              <a:t>Borne</a:t>
            </a:r>
            <a:r>
              <a:rPr lang="it-IT" sz="2800" b="1" i="1" dirty="0" smtClean="0">
                <a:solidFill>
                  <a:srgbClr val="00B0F0"/>
                </a:solidFill>
              </a:rPr>
              <a:t> Aerosol</a:t>
            </a:r>
            <a:endParaRPr lang="it-IT" sz="2800" b="1" i="1" dirty="0">
              <a:solidFill>
                <a:srgbClr val="00B0F0"/>
              </a:solidFill>
            </a:endParaRPr>
          </a:p>
        </p:txBody>
      </p:sp>
      <p:sp>
        <p:nvSpPr>
          <p:cNvPr id="25" name="Ovale 24"/>
          <p:cNvSpPr>
            <a:spLocks noChangeAspect="1"/>
          </p:cNvSpPr>
          <p:nvPr/>
        </p:nvSpPr>
        <p:spPr>
          <a:xfrm>
            <a:off x="5796136" y="3907904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26" name="Ovale 25"/>
          <p:cNvSpPr>
            <a:spLocks noChangeAspect="1"/>
          </p:cNvSpPr>
          <p:nvPr/>
        </p:nvSpPr>
        <p:spPr>
          <a:xfrm>
            <a:off x="6444208" y="3068960"/>
            <a:ext cx="822960" cy="8229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7" name="Ovale 26"/>
          <p:cNvSpPr>
            <a:spLocks noChangeAspect="1"/>
          </p:cNvSpPr>
          <p:nvPr/>
        </p:nvSpPr>
        <p:spPr>
          <a:xfrm>
            <a:off x="7413456" y="4005064"/>
            <a:ext cx="182880" cy="1828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28" name="Ovale 27"/>
          <p:cNvSpPr>
            <a:spLocks noChangeAspect="1"/>
          </p:cNvSpPr>
          <p:nvPr/>
        </p:nvSpPr>
        <p:spPr>
          <a:xfrm>
            <a:off x="5940152" y="3238128"/>
            <a:ext cx="182880" cy="1828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29" name="Ovale 28"/>
          <p:cNvSpPr>
            <a:spLocks noChangeAspect="1"/>
          </p:cNvSpPr>
          <p:nvPr/>
        </p:nvSpPr>
        <p:spPr>
          <a:xfrm>
            <a:off x="7574632" y="3140968"/>
            <a:ext cx="4572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30" name="Ovale 29"/>
          <p:cNvSpPr>
            <a:spLocks noChangeAspect="1"/>
          </p:cNvSpPr>
          <p:nvPr/>
        </p:nvSpPr>
        <p:spPr>
          <a:xfrm>
            <a:off x="6549360" y="4326240"/>
            <a:ext cx="182880" cy="1828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24" name="Freccia in su 23"/>
          <p:cNvSpPr/>
          <p:nvPr/>
        </p:nvSpPr>
        <p:spPr>
          <a:xfrm rot="13976473">
            <a:off x="5658194" y="4580108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/>
          <p:cNvSpPr>
            <a:spLocks noChangeAspect="1"/>
          </p:cNvSpPr>
          <p:nvPr/>
        </p:nvSpPr>
        <p:spPr>
          <a:xfrm>
            <a:off x="2987824" y="5229200"/>
            <a:ext cx="182880" cy="1828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3131840" y="4417948"/>
            <a:ext cx="219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err="1" smtClean="0">
                <a:solidFill>
                  <a:srgbClr val="FF0000"/>
                </a:solidFill>
              </a:rPr>
              <a:t>Resuspension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505130" y="1988840"/>
            <a:ext cx="2595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err="1" smtClean="0">
                <a:solidFill>
                  <a:srgbClr val="00B0F0"/>
                </a:solidFill>
              </a:rPr>
              <a:t>Cloud</a:t>
            </a:r>
            <a:r>
              <a:rPr lang="it-IT" sz="2800" b="1" i="1" dirty="0" smtClean="0">
                <a:solidFill>
                  <a:srgbClr val="00B0F0"/>
                </a:solidFill>
              </a:rPr>
              <a:t> </a:t>
            </a:r>
            <a:r>
              <a:rPr lang="it-IT" sz="2800" b="1" i="1" dirty="0" err="1" smtClean="0">
                <a:solidFill>
                  <a:srgbClr val="00B0F0"/>
                </a:solidFill>
              </a:rPr>
              <a:t>Chemistry</a:t>
            </a:r>
            <a:endParaRPr lang="it-IT" sz="2800" b="1" i="1" dirty="0">
              <a:solidFill>
                <a:srgbClr val="00B0F0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580112" y="5877272"/>
            <a:ext cx="33460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 err="1" smtClean="0">
                <a:solidFill>
                  <a:srgbClr val="00B0F0"/>
                </a:solidFill>
              </a:rPr>
              <a:t>Wet</a:t>
            </a:r>
            <a:r>
              <a:rPr lang="it-IT" sz="2800" b="1" i="1" dirty="0" smtClean="0">
                <a:solidFill>
                  <a:srgbClr val="00B0F0"/>
                </a:solidFill>
              </a:rPr>
              <a:t> </a:t>
            </a:r>
            <a:r>
              <a:rPr lang="it-IT" sz="2800" b="1" i="1" dirty="0" err="1" smtClean="0">
                <a:solidFill>
                  <a:srgbClr val="00B0F0"/>
                </a:solidFill>
              </a:rPr>
              <a:t>Scavenging</a:t>
            </a:r>
            <a:endParaRPr lang="it-IT" sz="2800" b="1" i="1" dirty="0" smtClean="0">
              <a:solidFill>
                <a:srgbClr val="00B0F0"/>
              </a:solidFill>
            </a:endParaRPr>
          </a:p>
          <a:p>
            <a:pPr algn="ctr"/>
            <a:r>
              <a:rPr lang="it-IT" sz="2400" b="1" i="1" dirty="0" smtClean="0">
                <a:solidFill>
                  <a:srgbClr val="00B0F0"/>
                </a:solidFill>
              </a:rPr>
              <a:t>(</a:t>
            </a:r>
            <a:r>
              <a:rPr lang="it-IT" sz="2400" b="1" i="1" dirty="0" err="1" smtClean="0">
                <a:solidFill>
                  <a:srgbClr val="00B0F0"/>
                </a:solidFill>
              </a:rPr>
              <a:t>within</a:t>
            </a:r>
            <a:r>
              <a:rPr lang="it-IT" sz="2400" b="1" i="1" dirty="0" smtClean="0">
                <a:solidFill>
                  <a:srgbClr val="00B0F0"/>
                </a:solidFill>
              </a:rPr>
              <a:t> and </a:t>
            </a:r>
            <a:r>
              <a:rPr lang="it-IT" sz="2400" b="1" i="1" dirty="0" err="1" smtClean="0">
                <a:solidFill>
                  <a:srgbClr val="00B0F0"/>
                </a:solidFill>
              </a:rPr>
              <a:t>below</a:t>
            </a:r>
            <a:r>
              <a:rPr lang="it-IT" sz="2400" b="1" i="1" dirty="0" smtClean="0">
                <a:solidFill>
                  <a:srgbClr val="00B0F0"/>
                </a:solidFill>
              </a:rPr>
              <a:t> </a:t>
            </a:r>
            <a:r>
              <a:rPr lang="it-IT" sz="2400" b="1" i="1" dirty="0" err="1" smtClean="0">
                <a:solidFill>
                  <a:srgbClr val="00B0F0"/>
                </a:solidFill>
              </a:rPr>
              <a:t>cloud</a:t>
            </a:r>
            <a:r>
              <a:rPr lang="it-IT" sz="2400" b="1" i="1" dirty="0" smtClean="0">
                <a:solidFill>
                  <a:srgbClr val="00B0F0"/>
                </a:solidFill>
              </a:rPr>
              <a:t>)</a:t>
            </a:r>
            <a:endParaRPr lang="it-IT" sz="2400" b="1" i="1" dirty="0">
              <a:solidFill>
                <a:srgbClr val="00B0F0"/>
              </a:solidFill>
            </a:endParaRPr>
          </a:p>
        </p:txBody>
      </p:sp>
      <p:cxnSp>
        <p:nvCxnSpPr>
          <p:cNvPr id="47" name="Connettore 1 46"/>
          <p:cNvCxnSpPr/>
          <p:nvPr/>
        </p:nvCxnSpPr>
        <p:spPr>
          <a:xfrm>
            <a:off x="6300192" y="4888324"/>
            <a:ext cx="549425" cy="1060956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>
            <a:off x="6542855" y="4960332"/>
            <a:ext cx="549425" cy="1060956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>
            <a:off x="6732240" y="4869160"/>
            <a:ext cx="549425" cy="1060956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>
            <a:off x="6974903" y="4816316"/>
            <a:ext cx="549425" cy="1060956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>
            <a:off x="7236296" y="4797152"/>
            <a:ext cx="549425" cy="1060956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899592" y="1340768"/>
            <a:ext cx="200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N = # </a:t>
            </a:r>
            <a:r>
              <a:rPr lang="it-IT" b="1" dirty="0" err="1" smtClean="0"/>
              <a:t>cloud</a:t>
            </a:r>
            <a:r>
              <a:rPr lang="it-IT" b="1" dirty="0" smtClean="0"/>
              <a:t> </a:t>
            </a:r>
            <a:r>
              <a:rPr lang="it-IT" b="1" dirty="0" err="1" smtClean="0"/>
              <a:t>droplet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1886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14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4" grpId="0" animBg="1"/>
      <p:bldP spid="33" grpId="0"/>
      <p:bldP spid="3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Extensive</a:t>
            </a:r>
            <a:r>
              <a:rPr lang="it-IT" b="1" dirty="0" smtClean="0"/>
              <a:t> Evaluation: 13-18 </a:t>
            </a:r>
            <a:r>
              <a:rPr lang="it-IT" b="1" dirty="0" err="1" smtClean="0"/>
              <a:t>May</a:t>
            </a:r>
            <a:r>
              <a:rPr lang="it-IT" b="1" dirty="0" smtClean="0"/>
              <a:t> 2008</a:t>
            </a:r>
            <a:endParaRPr lang="it-IT" b="1" dirty="0"/>
          </a:p>
        </p:txBody>
      </p:sp>
      <p:pic>
        <p:nvPicPr>
          <p:cNvPr id="4" name="Picture 2" descr="C:\Users\paolot\Desktop\cartina-europa-satell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5336540" cy="4191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724128" y="836712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2</a:t>
            </a:r>
            <a:r>
              <a:rPr lang="it-IT" sz="2800" b="1" dirty="0" smtClean="0"/>
              <a:t> </a:t>
            </a:r>
            <a:r>
              <a:rPr lang="it-IT" sz="2800" b="1" dirty="0" err="1"/>
              <a:t>n</a:t>
            </a:r>
            <a:r>
              <a:rPr lang="it-IT" sz="2800" b="1" dirty="0" err="1" smtClean="0"/>
              <a:t>ested</a:t>
            </a:r>
            <a:r>
              <a:rPr lang="it-IT" sz="2800" b="1" dirty="0" smtClean="0"/>
              <a:t> domain </a:t>
            </a:r>
            <a:r>
              <a:rPr lang="it-IT" sz="2800" b="1" dirty="0" err="1" smtClean="0"/>
              <a:t>at</a:t>
            </a:r>
            <a:r>
              <a:rPr lang="it-IT" sz="2800" b="1" dirty="0" smtClean="0"/>
              <a:t> 30, 10 Km of </a:t>
            </a:r>
            <a:r>
              <a:rPr lang="it-IT" sz="2800" b="1" dirty="0" err="1" smtClean="0"/>
              <a:t>resolution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centered</a:t>
            </a:r>
            <a:r>
              <a:rPr lang="it-IT" sz="2800" b="1" dirty="0" smtClean="0"/>
              <a:t> over The </a:t>
            </a:r>
            <a:r>
              <a:rPr lang="it-IT" sz="2800" b="1" dirty="0" err="1" smtClean="0"/>
              <a:t>Netherland</a:t>
            </a:r>
            <a:endParaRPr lang="it-IT" sz="2800" b="1" dirty="0"/>
          </a:p>
        </p:txBody>
      </p:sp>
      <p:pic>
        <p:nvPicPr>
          <p:cNvPr id="6" name="Picture 3" descr="C:\Users\paolot\Desktop\ATR 72-600 in ATR colours in fligh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55012"/>
            <a:ext cx="2736304" cy="3870132"/>
          </a:xfrm>
          <a:prstGeom prst="rect">
            <a:avLst/>
          </a:prstGeom>
          <a:noFill/>
        </p:spPr>
      </p:pic>
      <p:pic>
        <p:nvPicPr>
          <p:cNvPr id="7" name="Picture 4" descr="C:\Users\paolot\Desktop\cabauw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4104" y="980728"/>
            <a:ext cx="2558016" cy="379705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796136" y="2636912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Comparison</a:t>
            </a:r>
            <a:r>
              <a:rPr lang="it-IT" sz="2800" b="1" dirty="0" smtClean="0"/>
              <a:t> of WRF/</a:t>
            </a:r>
            <a:r>
              <a:rPr lang="it-IT" sz="2800" b="1" dirty="0" err="1" smtClean="0"/>
              <a:t>Chem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results</a:t>
            </a:r>
            <a:r>
              <a:rPr lang="it-IT" sz="2800" b="1" dirty="0" smtClean="0"/>
              <a:t> to </a:t>
            </a:r>
            <a:r>
              <a:rPr lang="it-IT" sz="2800" b="1" dirty="0" err="1" smtClean="0"/>
              <a:t>observations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issued</a:t>
            </a:r>
            <a:r>
              <a:rPr lang="it-IT" sz="2800" b="1" dirty="0" smtClean="0"/>
              <a:t> in the frame of EUCAARI </a:t>
            </a:r>
            <a:r>
              <a:rPr lang="it-IT" sz="2800" b="1" dirty="0" err="1" smtClean="0"/>
              <a:t>project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99592" y="5229200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Intensive  </a:t>
            </a:r>
            <a:r>
              <a:rPr lang="it-IT" sz="2400" b="1" dirty="0" err="1"/>
              <a:t>Cloud</a:t>
            </a:r>
            <a:r>
              <a:rPr lang="it-IT" sz="2400" b="1" dirty="0"/>
              <a:t> Aerosol </a:t>
            </a:r>
            <a:r>
              <a:rPr lang="it-IT" sz="2400" b="1" dirty="0" err="1"/>
              <a:t>Measurement</a:t>
            </a:r>
            <a:r>
              <a:rPr lang="it-IT" sz="2400" b="1" dirty="0"/>
              <a:t>  </a:t>
            </a:r>
            <a:r>
              <a:rPr lang="it-IT" sz="2400" b="1" dirty="0" err="1"/>
              <a:t>Campain</a:t>
            </a:r>
            <a:r>
              <a:rPr lang="it-IT" sz="2400" b="1" dirty="0"/>
              <a:t> (</a:t>
            </a:r>
            <a:r>
              <a:rPr lang="it-IT" sz="2400" b="1" dirty="0" smtClean="0"/>
              <a:t>IMPACT): </a:t>
            </a:r>
            <a:r>
              <a:rPr lang="it-IT" sz="2400" b="1" dirty="0" err="1" smtClean="0"/>
              <a:t>profiles</a:t>
            </a:r>
            <a:r>
              <a:rPr lang="it-IT" sz="2400" b="1" dirty="0" smtClean="0"/>
              <a:t> from ATR-42 </a:t>
            </a:r>
            <a:r>
              <a:rPr lang="it-IT" sz="2400" b="1" dirty="0" err="1" smtClean="0"/>
              <a:t>aircraft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ground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based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mesurements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collected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Cabauw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near</a:t>
            </a:r>
            <a:r>
              <a:rPr lang="it-IT" sz="2400" b="1" dirty="0" smtClean="0"/>
              <a:t> Amsterdam) </a:t>
            </a:r>
            <a:r>
              <a:rPr lang="it-IT" sz="2400" b="1" dirty="0" err="1" smtClean="0"/>
              <a:t>tower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446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Synoptic</a:t>
            </a:r>
            <a:r>
              <a:rPr lang="it-IT" b="1" dirty="0" smtClean="0"/>
              <a:t> </a:t>
            </a:r>
            <a:r>
              <a:rPr lang="it-IT" b="1" dirty="0" err="1" smtClean="0"/>
              <a:t>overview</a:t>
            </a:r>
            <a:endParaRPr lang="it-IT" b="1" dirty="0"/>
          </a:p>
        </p:txBody>
      </p:sp>
      <p:pic>
        <p:nvPicPr>
          <p:cNvPr id="4" name="Picture 2" descr="C:\Users\paolot\Desktop\Rrea00120080513.gif"/>
          <p:cNvPicPr>
            <a:picLocks noChangeAspect="1" noChangeArrowheads="1"/>
          </p:cNvPicPr>
          <p:nvPr/>
        </p:nvPicPr>
        <p:blipFill>
          <a:blip r:embed="rId3" cstate="print"/>
          <a:srcRect b="8126"/>
          <a:stretch>
            <a:fillRect/>
          </a:stretch>
        </p:blipFill>
        <p:spPr bwMode="auto">
          <a:xfrm>
            <a:off x="179512" y="764704"/>
            <a:ext cx="3962400" cy="2922834"/>
          </a:xfrm>
          <a:prstGeom prst="rect">
            <a:avLst/>
          </a:prstGeom>
          <a:noFill/>
        </p:spPr>
      </p:pic>
      <p:pic>
        <p:nvPicPr>
          <p:cNvPr id="5" name="Picture 3" descr="C:\Users\paolot\Desktop\Rcfsr_1_2008051418.png"/>
          <p:cNvPicPr>
            <a:picLocks noChangeAspect="1" noChangeArrowheads="1"/>
          </p:cNvPicPr>
          <p:nvPr/>
        </p:nvPicPr>
        <p:blipFill>
          <a:blip r:embed="rId4" cstate="print"/>
          <a:srcRect l="3751" b="7425"/>
          <a:stretch>
            <a:fillRect/>
          </a:stretch>
        </p:blipFill>
        <p:spPr bwMode="auto">
          <a:xfrm>
            <a:off x="4860032" y="764704"/>
            <a:ext cx="3896280" cy="2896637"/>
          </a:xfrm>
          <a:prstGeom prst="rect">
            <a:avLst/>
          </a:prstGeom>
          <a:noFill/>
        </p:spPr>
      </p:pic>
      <p:pic>
        <p:nvPicPr>
          <p:cNvPr id="6" name="Picture 4" descr="C:\Users\paolot\Desktop\Rcfsr_1_2008051512.png"/>
          <p:cNvPicPr>
            <a:picLocks noChangeAspect="1" noChangeArrowheads="1"/>
          </p:cNvPicPr>
          <p:nvPr/>
        </p:nvPicPr>
        <p:blipFill>
          <a:blip r:embed="rId5" cstate="print"/>
          <a:srcRect l="4641" b="7425"/>
          <a:stretch>
            <a:fillRect/>
          </a:stretch>
        </p:blipFill>
        <p:spPr bwMode="auto">
          <a:xfrm>
            <a:off x="251520" y="3772723"/>
            <a:ext cx="3860252" cy="2896637"/>
          </a:xfrm>
          <a:prstGeom prst="rect">
            <a:avLst/>
          </a:prstGeom>
          <a:noFill/>
        </p:spPr>
      </p:pic>
      <p:pic>
        <p:nvPicPr>
          <p:cNvPr id="7" name="Picture 5" descr="C:\Users\paolot\Desktop\Rcfsr_1_2008051712.png"/>
          <p:cNvPicPr>
            <a:picLocks noChangeAspect="1" noChangeArrowheads="1"/>
          </p:cNvPicPr>
          <p:nvPr/>
        </p:nvPicPr>
        <p:blipFill>
          <a:blip r:embed="rId6" cstate="print"/>
          <a:srcRect l="3751" b="7425"/>
          <a:stretch>
            <a:fillRect/>
          </a:stretch>
        </p:blipFill>
        <p:spPr bwMode="auto">
          <a:xfrm>
            <a:off x="4860032" y="3789040"/>
            <a:ext cx="3896280" cy="2896637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179512" y="683404"/>
            <a:ext cx="172819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13 </a:t>
            </a:r>
            <a:r>
              <a:rPr lang="it-IT" b="1" dirty="0" err="1" smtClean="0"/>
              <a:t>May</a:t>
            </a:r>
            <a:r>
              <a:rPr lang="it-IT" b="1" dirty="0" smtClean="0"/>
              <a:t> 12 UTC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860032" y="611396"/>
            <a:ext cx="172819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14 </a:t>
            </a:r>
            <a:r>
              <a:rPr lang="it-IT" b="1" dirty="0" err="1" smtClean="0"/>
              <a:t>May</a:t>
            </a:r>
            <a:r>
              <a:rPr lang="it-IT" b="1" dirty="0" smtClean="0"/>
              <a:t> 12 UTC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3635732"/>
            <a:ext cx="172819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15 </a:t>
            </a:r>
            <a:r>
              <a:rPr lang="it-IT" b="1" dirty="0" err="1" smtClean="0"/>
              <a:t>May</a:t>
            </a:r>
            <a:r>
              <a:rPr lang="it-IT" b="1" dirty="0" smtClean="0"/>
              <a:t> 12 UTC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860032" y="3645024"/>
            <a:ext cx="172819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17 </a:t>
            </a:r>
            <a:r>
              <a:rPr lang="it-IT" b="1" dirty="0" err="1" smtClean="0"/>
              <a:t>May</a:t>
            </a:r>
            <a:r>
              <a:rPr lang="it-IT" b="1" dirty="0" smtClean="0"/>
              <a:t> 12 UTC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685488" y="1124744"/>
            <a:ext cx="1640193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Dry  </a:t>
            </a:r>
          </a:p>
          <a:p>
            <a:pPr algn="ctr"/>
            <a:r>
              <a:rPr lang="it-IT" sz="2400" b="1" dirty="0" err="1" smtClean="0"/>
              <a:t>Conditions</a:t>
            </a:r>
            <a:r>
              <a:rPr lang="it-IT" sz="2400" b="1" dirty="0" smtClean="0"/>
              <a:t>:</a:t>
            </a:r>
          </a:p>
          <a:p>
            <a:pPr algn="ctr"/>
            <a:r>
              <a:rPr lang="it-IT" sz="2400" b="1" dirty="0" smtClean="0"/>
              <a:t>13-14 </a:t>
            </a:r>
            <a:r>
              <a:rPr lang="it-IT" sz="2400" b="1" dirty="0" err="1" smtClean="0"/>
              <a:t>May</a:t>
            </a:r>
            <a:endParaRPr lang="it-IT" sz="24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3712736" y="4293096"/>
            <a:ext cx="1640193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WET </a:t>
            </a:r>
          </a:p>
          <a:p>
            <a:pPr algn="ctr"/>
            <a:r>
              <a:rPr lang="it-IT" sz="2400" b="1" dirty="0" err="1" smtClean="0"/>
              <a:t>Conditions</a:t>
            </a:r>
            <a:r>
              <a:rPr lang="it-IT" sz="2400" b="1" dirty="0" smtClean="0"/>
              <a:t>:</a:t>
            </a:r>
          </a:p>
          <a:p>
            <a:pPr algn="ctr"/>
            <a:r>
              <a:rPr lang="it-IT" sz="2400" b="1" dirty="0" smtClean="0"/>
              <a:t>15-18 </a:t>
            </a:r>
            <a:r>
              <a:rPr lang="it-IT" sz="2400" b="1" dirty="0" err="1" smtClean="0"/>
              <a:t>May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7568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Cabauw</a:t>
            </a:r>
            <a:r>
              <a:rPr lang="it-IT" b="1" dirty="0" smtClean="0"/>
              <a:t> </a:t>
            </a:r>
            <a:r>
              <a:rPr lang="it-IT" b="1" dirty="0" err="1"/>
              <a:t>T</a:t>
            </a:r>
            <a:r>
              <a:rPr lang="it-IT" b="1" dirty="0" err="1" smtClean="0"/>
              <a:t>ower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504" y="692696"/>
            <a:ext cx="209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Temperature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9411" y="692696"/>
            <a:ext cx="2845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/>
              <a:t>Realtive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Humidity</a:t>
            </a:r>
            <a:endParaRPr lang="it-IT" sz="2800" b="1" dirty="0"/>
          </a:p>
        </p:txBody>
      </p:sp>
      <p:pic>
        <p:nvPicPr>
          <p:cNvPr id="1026" name="Picture 2" descr="C:\Users\paolot\Documents\EUCAARIdata\Ground\Tower\T_TOW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268760"/>
            <a:ext cx="4398425" cy="43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olot\Documents\EUCAARIdata\Ground\Tower\RH_TOW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15" y="1268760"/>
            <a:ext cx="4398425" cy="439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3275856" y="2636912"/>
            <a:ext cx="1134699" cy="2808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331640" y="2636912"/>
            <a:ext cx="918675" cy="28083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7504" y="5877272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Overprediction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during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wet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days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7305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it-IT" b="1" dirty="0" err="1" smtClean="0"/>
              <a:t>Cabauw</a:t>
            </a:r>
            <a:r>
              <a:rPr lang="it-IT" b="1" dirty="0" smtClean="0"/>
              <a:t> </a:t>
            </a:r>
            <a:r>
              <a:rPr lang="it-IT" b="1" dirty="0" err="1" smtClean="0"/>
              <a:t>Tower</a:t>
            </a:r>
            <a:r>
              <a:rPr lang="it-IT" b="1" dirty="0" smtClean="0"/>
              <a:t>: </a:t>
            </a:r>
            <a:r>
              <a:rPr lang="it-IT" b="1" dirty="0" err="1" smtClean="0"/>
              <a:t>wind</a:t>
            </a:r>
            <a:r>
              <a:rPr lang="it-IT" b="1" dirty="0" smtClean="0"/>
              <a:t> </a:t>
            </a:r>
            <a:r>
              <a:rPr lang="it-IT" b="1" dirty="0" err="1" smtClean="0"/>
              <a:t>speed</a:t>
            </a:r>
            <a:endParaRPr lang="it-IT" b="1" dirty="0"/>
          </a:p>
        </p:txBody>
      </p:sp>
      <p:pic>
        <p:nvPicPr>
          <p:cNvPr id="5" name="Picture 3" descr="C:\Users\paolot\Documents\EUCAARIdata\Ground\Tower\WS_TOWER.png"/>
          <p:cNvPicPr>
            <a:picLocks noChangeAspect="1" noChangeArrowheads="1"/>
          </p:cNvPicPr>
          <p:nvPr/>
        </p:nvPicPr>
        <p:blipFill>
          <a:blip r:embed="rId3" cstate="print"/>
          <a:srcRect l="4539" r="6185"/>
          <a:stretch>
            <a:fillRect/>
          </a:stretch>
        </p:blipFill>
        <p:spPr bwMode="auto">
          <a:xfrm>
            <a:off x="1680548" y="995208"/>
            <a:ext cx="5555748" cy="466604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51520" y="5787261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Correlation</a:t>
            </a:r>
            <a:r>
              <a:rPr lang="it-IT" sz="2800" b="1" dirty="0" smtClean="0"/>
              <a:t>: 0.62-0.67</a:t>
            </a:r>
          </a:p>
          <a:p>
            <a:r>
              <a:rPr lang="it-IT" sz="2800" b="1" dirty="0" err="1" smtClean="0"/>
              <a:t>Gross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Error</a:t>
            </a:r>
            <a:r>
              <a:rPr lang="it-IT" sz="2800" b="1" dirty="0" smtClean="0"/>
              <a:t>:  40-49%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11960" y="5805264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WRF/</a:t>
            </a:r>
            <a:r>
              <a:rPr lang="it-IT" sz="2800" b="1" dirty="0" err="1" smtClean="0"/>
              <a:t>Chem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overpredicts</a:t>
            </a:r>
            <a:r>
              <a:rPr lang="it-IT" sz="2800" b="1" dirty="0" smtClean="0"/>
              <a:t> the </a:t>
            </a:r>
            <a:r>
              <a:rPr lang="it-IT" sz="2800" b="1" dirty="0" err="1" smtClean="0"/>
              <a:t>wind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speed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5703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7544" y="-363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err="1" smtClean="0"/>
              <a:t>Cabauw</a:t>
            </a:r>
            <a:r>
              <a:rPr lang="it-IT" b="1" dirty="0" smtClean="0"/>
              <a:t> </a:t>
            </a:r>
            <a:r>
              <a:rPr lang="it-IT" b="1" dirty="0" err="1" smtClean="0"/>
              <a:t>Tower</a:t>
            </a:r>
            <a:r>
              <a:rPr lang="it-IT" b="1" dirty="0" smtClean="0"/>
              <a:t>: aerosol mass </a:t>
            </a:r>
            <a:r>
              <a:rPr lang="it-IT" b="1" dirty="0" err="1" smtClean="0"/>
              <a:t>composition</a:t>
            </a:r>
            <a:endParaRPr lang="it-IT" b="1" dirty="0"/>
          </a:p>
        </p:txBody>
      </p:sp>
      <p:pic>
        <p:nvPicPr>
          <p:cNvPr id="5" name="Picture 2" descr="C:\Users\paolot\Documents\EUCAARIdata\Ground\FIG\CAB_wrf2AMS.png"/>
          <p:cNvPicPr>
            <a:picLocks noChangeAspect="1" noChangeArrowheads="1"/>
          </p:cNvPicPr>
          <p:nvPr/>
        </p:nvPicPr>
        <p:blipFill>
          <a:blip r:embed="rId3" cstate="print"/>
          <a:srcRect l="4528" t="2760" r="7176" b="9306"/>
          <a:stretch>
            <a:fillRect/>
          </a:stretch>
        </p:blipFill>
        <p:spPr bwMode="auto">
          <a:xfrm>
            <a:off x="323528" y="1340768"/>
            <a:ext cx="5616624" cy="518457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179512" y="1311151"/>
            <a:ext cx="136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SO</a:t>
            </a:r>
            <a:r>
              <a:rPr lang="it-IT" sz="2400" b="1" baseline="-25000" dirty="0" smtClean="0"/>
              <a:t>4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31912" y="2319263"/>
            <a:ext cx="136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NO</a:t>
            </a:r>
            <a:r>
              <a:rPr lang="it-IT" sz="2400" b="1" baseline="-25000" dirty="0"/>
              <a:t>3</a:t>
            </a:r>
            <a:endParaRPr lang="it-IT" sz="2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3687415"/>
            <a:ext cx="136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NH</a:t>
            </a:r>
            <a:r>
              <a:rPr lang="it-IT" sz="2400" b="1" baseline="-25000" dirty="0"/>
              <a:t>4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4983559"/>
            <a:ext cx="136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OM</a:t>
            </a:r>
            <a:endParaRPr lang="it-IT" sz="2400" b="1" dirty="0"/>
          </a:p>
        </p:txBody>
      </p:sp>
      <p:sp>
        <p:nvSpPr>
          <p:cNvPr id="8" name="Ovale 7"/>
          <p:cNvSpPr/>
          <p:nvPr/>
        </p:nvSpPr>
        <p:spPr>
          <a:xfrm>
            <a:off x="1115616" y="1268760"/>
            <a:ext cx="792088" cy="12374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635896" y="1421160"/>
            <a:ext cx="792088" cy="12374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832648" y="1462984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WRF/</a:t>
            </a:r>
            <a:r>
              <a:rPr lang="en-US" b="1" dirty="0" err="1"/>
              <a:t>Chem</a:t>
            </a:r>
            <a:r>
              <a:rPr lang="en-US" b="1" dirty="0"/>
              <a:t> tends to anticipate or postpone the observed peaks of the </a:t>
            </a:r>
            <a:r>
              <a:rPr lang="it-IT" b="1" dirty="0" smtClean="0"/>
              <a:t>SO</a:t>
            </a:r>
            <a:r>
              <a:rPr lang="it-IT" b="1" baseline="-25000" dirty="0" smtClean="0"/>
              <a:t>4 </a:t>
            </a:r>
            <a:r>
              <a:rPr lang="en-US" b="1" dirty="0" smtClean="0"/>
              <a:t>of</a:t>
            </a:r>
            <a:endParaRPr lang="en-US" b="1" dirty="0"/>
          </a:p>
          <a:p>
            <a:pPr algn="ctr"/>
            <a:r>
              <a:rPr lang="it-IT" b="1" dirty="0"/>
              <a:t>a </a:t>
            </a:r>
            <a:r>
              <a:rPr lang="it-IT" b="1" dirty="0" err="1"/>
              <a:t>few</a:t>
            </a:r>
            <a:r>
              <a:rPr lang="it-IT" b="1" dirty="0"/>
              <a:t> </a:t>
            </a:r>
            <a:r>
              <a:rPr lang="it-IT" b="1" dirty="0" smtClean="0"/>
              <a:t>hours</a:t>
            </a:r>
            <a:endParaRPr lang="it-IT" b="1" dirty="0"/>
          </a:p>
        </p:txBody>
      </p:sp>
      <p:sp>
        <p:nvSpPr>
          <p:cNvPr id="13" name="Ovale 12"/>
          <p:cNvSpPr/>
          <p:nvPr/>
        </p:nvSpPr>
        <p:spPr>
          <a:xfrm>
            <a:off x="4499992" y="1412776"/>
            <a:ext cx="792088" cy="123747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868144" y="2876743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NO</a:t>
            </a:r>
            <a:r>
              <a:rPr lang="it-IT" b="1" baseline="-25000" dirty="0" smtClean="0"/>
              <a:t>3 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underestimated</a:t>
            </a:r>
            <a:r>
              <a:rPr lang="it-IT" b="1" dirty="0" smtClean="0"/>
              <a:t>. </a:t>
            </a:r>
            <a:r>
              <a:rPr lang="it-IT" b="1" dirty="0" err="1" smtClean="0"/>
              <a:t>Probably</a:t>
            </a:r>
            <a:r>
              <a:rPr lang="it-IT" b="1" dirty="0" smtClean="0"/>
              <a:t> due to </a:t>
            </a:r>
            <a:r>
              <a:rPr lang="it-IT" b="1" dirty="0" err="1" smtClean="0"/>
              <a:t>underestimation</a:t>
            </a:r>
            <a:r>
              <a:rPr lang="it-IT" b="1" dirty="0" smtClean="0"/>
              <a:t> of </a:t>
            </a:r>
            <a:r>
              <a:rPr lang="it-IT" b="1" dirty="0" err="1" smtClean="0"/>
              <a:t>total</a:t>
            </a:r>
            <a:r>
              <a:rPr lang="it-IT" b="1" dirty="0" smtClean="0"/>
              <a:t> </a:t>
            </a:r>
            <a:r>
              <a:rPr lang="it-IT" b="1" dirty="0" err="1" smtClean="0"/>
              <a:t>ammonia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832648" y="4365104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trend of the </a:t>
            </a:r>
            <a:r>
              <a:rPr lang="en-US" b="1" dirty="0" smtClean="0"/>
              <a:t>predicted </a:t>
            </a:r>
            <a:r>
              <a:rPr lang="it-IT" b="1" dirty="0"/>
              <a:t>NH</a:t>
            </a:r>
            <a:r>
              <a:rPr lang="it-IT" b="1" baseline="-25000" dirty="0"/>
              <a:t>4</a:t>
            </a:r>
            <a:endParaRPr lang="it-IT" b="1" dirty="0"/>
          </a:p>
          <a:p>
            <a:pPr algn="ctr"/>
            <a:r>
              <a:rPr lang="en-US" b="1" dirty="0" smtClean="0"/>
              <a:t>is correlated with </a:t>
            </a:r>
            <a:r>
              <a:rPr lang="it-IT" b="1" dirty="0" smtClean="0"/>
              <a:t>NO</a:t>
            </a:r>
            <a:r>
              <a:rPr lang="it-IT" b="1" baseline="-25000" dirty="0" smtClean="0"/>
              <a:t>3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832648" y="5446965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OM 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underestimated</a:t>
            </a:r>
            <a:r>
              <a:rPr lang="it-IT" b="1" dirty="0" smtClean="0"/>
              <a:t> by a </a:t>
            </a:r>
            <a:r>
              <a:rPr lang="it-IT" b="1" dirty="0" err="1" smtClean="0"/>
              <a:t>factor</a:t>
            </a:r>
            <a:r>
              <a:rPr lang="it-IT" b="1" dirty="0" smtClean="0"/>
              <a:t> of2 </a:t>
            </a:r>
            <a:r>
              <a:rPr lang="it-IT" b="1" dirty="0" err="1" smtClean="0"/>
              <a:t>during</a:t>
            </a:r>
            <a:r>
              <a:rPr lang="it-IT" b="1" dirty="0" smtClean="0"/>
              <a:t> the dry </a:t>
            </a:r>
            <a:r>
              <a:rPr lang="it-IT" b="1" dirty="0" err="1" smtClean="0"/>
              <a:t>period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816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1201</Words>
  <Application>Microsoft Office PowerPoint</Application>
  <PresentationFormat>Presentazione su schermo (4:3)</PresentationFormat>
  <Paragraphs>131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1_Tema di Office</vt:lpstr>
      <vt:lpstr>Simulation aerosol-clouds interaction  over Europe with the meteorology-chemistry-radiation eulerian model WRF/Chem</vt:lpstr>
      <vt:lpstr>Direct and Indirect aerosol effects</vt:lpstr>
      <vt:lpstr>WRF/Chem model </vt:lpstr>
      <vt:lpstr>Implementation of Aerosol-Cloud interaction within new SOA scheme  </vt:lpstr>
      <vt:lpstr>Extensive Evaluation: 13-18 May 2008</vt:lpstr>
      <vt:lpstr>Synoptic overview</vt:lpstr>
      <vt:lpstr>Cabauw Tower</vt:lpstr>
      <vt:lpstr>Cabauw Tower: wind speed</vt:lpstr>
      <vt:lpstr>Cabauw Tower: aerosol mass composition</vt:lpstr>
      <vt:lpstr>WRF/Chem vs ATR-42: aerosol mass composition</vt:lpstr>
      <vt:lpstr>WRF/Chem vs ATR-42: aerosol mass composition</vt:lpstr>
      <vt:lpstr>WRF/Chem vs ATR-42: aerosol number concentration</vt:lpstr>
      <vt:lpstr>WRF/Chem vs ATR-42: cloud microphysical properties</vt:lpstr>
      <vt:lpstr>Quantification of indirect effect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aerosol-clouds interaction  over Europe with the meteorology-chemistry-radiation eulerian model WRF/Chem</dc:title>
  <dc:creator>paolot</dc:creator>
  <cp:lastModifiedBy>paolot</cp:lastModifiedBy>
  <cp:revision>31</cp:revision>
  <dcterms:created xsi:type="dcterms:W3CDTF">2013-08-24T07:30:26Z</dcterms:created>
  <dcterms:modified xsi:type="dcterms:W3CDTF">2013-08-25T18:14:18Z</dcterms:modified>
</cp:coreProperties>
</file>