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71" r:id="rId9"/>
    <p:sldId id="266" r:id="rId10"/>
    <p:sldId id="267" r:id="rId11"/>
    <p:sldId id="269" r:id="rId12"/>
    <p:sldId id="270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725E3-EA8E-4658-814D-811DA6681C89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5757D-9A27-4118-96AA-B3171388E3A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5757D-9A27-4118-96AA-B3171388E3A1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5757D-9A27-4118-96AA-B3171388E3A1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5757D-9A27-4118-96AA-B3171388E3A1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593A-D2EC-4CF0-9D1A-89C2E1185D2E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0C2A-C9C1-4DFD-8A4D-CCCE31F570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593A-D2EC-4CF0-9D1A-89C2E1185D2E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0C2A-C9C1-4DFD-8A4D-CCCE31F570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593A-D2EC-4CF0-9D1A-89C2E1185D2E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0C2A-C9C1-4DFD-8A4D-CCCE31F570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593A-D2EC-4CF0-9D1A-89C2E1185D2E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0C2A-C9C1-4DFD-8A4D-CCCE31F570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593A-D2EC-4CF0-9D1A-89C2E1185D2E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0C2A-C9C1-4DFD-8A4D-CCCE31F570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593A-D2EC-4CF0-9D1A-89C2E1185D2E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0C2A-C9C1-4DFD-8A4D-CCCE31F570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593A-D2EC-4CF0-9D1A-89C2E1185D2E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0C2A-C9C1-4DFD-8A4D-CCCE31F570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593A-D2EC-4CF0-9D1A-89C2E1185D2E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0C2A-C9C1-4DFD-8A4D-CCCE31F570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593A-D2EC-4CF0-9D1A-89C2E1185D2E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0C2A-C9C1-4DFD-8A4D-CCCE31F570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593A-D2EC-4CF0-9D1A-89C2E1185D2E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0C2A-C9C1-4DFD-8A4D-CCCE31F570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D593A-D2EC-4CF0-9D1A-89C2E1185D2E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70C2A-C9C1-4DFD-8A4D-CCCE31F570C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D593A-D2EC-4CF0-9D1A-89C2E1185D2E}" type="datetimeFigureOut">
              <a:rPr lang="it-IT" smtClean="0"/>
              <a:pPr/>
              <a:t>08/05/2012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70C2A-C9C1-4DFD-8A4D-CCCE31F570C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-108520" y="44624"/>
            <a:ext cx="947419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6000" b="1" dirty="0" smtClean="0"/>
              <a:t>TOWARD A NEW CHEMICAL</a:t>
            </a:r>
          </a:p>
          <a:p>
            <a:pPr algn="ctr"/>
            <a:r>
              <a:rPr lang="it-IT" sz="6000" b="1" dirty="0" smtClean="0"/>
              <a:t> MECHANISM IN WRF/CHEM </a:t>
            </a:r>
          </a:p>
          <a:p>
            <a:pPr algn="ctr"/>
            <a:r>
              <a:rPr lang="it-IT" sz="6000" b="1" dirty="0" smtClean="0"/>
              <a:t>FOR DIRECT AND </a:t>
            </a:r>
          </a:p>
          <a:p>
            <a:pPr algn="ctr"/>
            <a:r>
              <a:rPr lang="it-IT" sz="6000" b="1" dirty="0" smtClean="0"/>
              <a:t>INDIRECT AEROSOL EFFECTS </a:t>
            </a:r>
            <a:endParaRPr lang="it-IT" sz="60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-108519" y="4077072"/>
            <a:ext cx="92525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PAOLO TUCCELLA, GEORG GRELL, </a:t>
            </a:r>
          </a:p>
          <a:p>
            <a:pPr algn="ctr"/>
            <a:r>
              <a:rPr lang="it-IT" sz="4000" dirty="0" smtClean="0"/>
              <a:t>STUART MCKEEN, </a:t>
            </a:r>
          </a:p>
          <a:p>
            <a:pPr algn="ctr"/>
            <a:r>
              <a:rPr lang="it-IT" sz="4000" dirty="0" smtClean="0"/>
              <a:t>RAVAN AHMADOV, GABRIELE CURCI,</a:t>
            </a:r>
          </a:p>
          <a:p>
            <a:pPr algn="ctr"/>
            <a:r>
              <a:rPr lang="it-IT" sz="4000" dirty="0" smtClean="0"/>
              <a:t> NICO CIMINI, GUIDO VISCONTI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972616" y="44624"/>
            <a:ext cx="10225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FF00"/>
                </a:solidFill>
              </a:rPr>
              <a:t>	COT: WRF/Chem vs MODIS (16/05/2003)</a:t>
            </a:r>
            <a:endParaRPr lang="it-IT" sz="3600" b="1" dirty="0">
              <a:solidFill>
                <a:srgbClr val="FFFF00"/>
              </a:solidFill>
            </a:endParaRPr>
          </a:p>
        </p:txBody>
      </p:sp>
      <p:pic>
        <p:nvPicPr>
          <p:cNvPr id="2051" name="Picture 3" descr="C:\Users\paolot\Documents\Conferenze\ITM_2012\dati\AODo_MOD08_D3.A2003136.051.2010320040745\COTm_MOD08_D3.A2003136.051.2010320040745.png"/>
          <p:cNvPicPr>
            <a:picLocks noChangeAspect="1" noChangeArrowheads="1"/>
          </p:cNvPicPr>
          <p:nvPr/>
        </p:nvPicPr>
        <p:blipFill>
          <a:blip r:embed="rId2" cstate="print"/>
          <a:srcRect l="5743" r="4738"/>
          <a:stretch>
            <a:fillRect/>
          </a:stretch>
        </p:blipFill>
        <p:spPr bwMode="auto">
          <a:xfrm>
            <a:off x="287183" y="1043019"/>
            <a:ext cx="3276705" cy="2746021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899592" y="54868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</a:rPr>
              <a:t>MODIS</a:t>
            </a:r>
            <a:endParaRPr lang="it-IT" sz="3200" b="1" dirty="0">
              <a:solidFill>
                <a:schemeClr val="bg1"/>
              </a:solidFill>
            </a:endParaRPr>
          </a:p>
        </p:txBody>
      </p:sp>
      <p:pic>
        <p:nvPicPr>
          <p:cNvPr id="2052" name="Picture 4" descr="C:\Users\paolot\Documents\Conferenze\ITM_2012\dati\cot_ctrl_16052003.png"/>
          <p:cNvPicPr preferRelativeResize="0">
            <a:picLocks noChangeArrowheads="1"/>
          </p:cNvPicPr>
          <p:nvPr/>
        </p:nvPicPr>
        <p:blipFill>
          <a:blip r:embed="rId3" cstate="print"/>
          <a:srcRect l="5864" r="6971" b="2137"/>
          <a:stretch>
            <a:fillRect/>
          </a:stretch>
        </p:blipFill>
        <p:spPr bwMode="auto">
          <a:xfrm>
            <a:off x="4716016" y="1042240"/>
            <a:ext cx="3276000" cy="2746800"/>
          </a:xfrm>
          <a:prstGeom prst="rect">
            <a:avLst/>
          </a:prstGeom>
          <a:noFill/>
        </p:spPr>
      </p:pic>
      <p:pic>
        <p:nvPicPr>
          <p:cNvPr id="2053" name="Picture 5" descr="C:\Users\paolot\Documents\Conferenze\ITM_2012\dati\cot_racmsoa_16052003.png"/>
          <p:cNvPicPr preferRelativeResize="0">
            <a:picLocks noChangeArrowheads="1"/>
          </p:cNvPicPr>
          <p:nvPr/>
        </p:nvPicPr>
        <p:blipFill>
          <a:blip r:embed="rId4" cstate="print"/>
          <a:srcRect l="4732" r="6971" b="3364"/>
          <a:stretch>
            <a:fillRect/>
          </a:stretch>
        </p:blipFill>
        <p:spPr bwMode="auto">
          <a:xfrm>
            <a:off x="4680376" y="4005064"/>
            <a:ext cx="3276000" cy="2746800"/>
          </a:xfrm>
          <a:prstGeom prst="rect">
            <a:avLst/>
          </a:prstGeom>
          <a:noFill/>
        </p:spPr>
      </p:pic>
      <p:pic>
        <p:nvPicPr>
          <p:cNvPr id="2054" name="Picture 6" descr="C:\Users\paolot\Documents\Conferenze\ITM_2012\dati\cot_racmsorg_16052003.png"/>
          <p:cNvPicPr preferRelativeResize="0">
            <a:picLocks noChangeArrowheads="1"/>
          </p:cNvPicPr>
          <p:nvPr/>
        </p:nvPicPr>
        <p:blipFill>
          <a:blip r:embed="rId5" cstate="print"/>
          <a:srcRect l="4732" r="8103" b="4592"/>
          <a:stretch>
            <a:fillRect/>
          </a:stretch>
        </p:blipFill>
        <p:spPr bwMode="auto">
          <a:xfrm>
            <a:off x="251520" y="3994568"/>
            <a:ext cx="3276000" cy="2746800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5004048" y="548680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</a:rPr>
              <a:t>NO FEEDBACK</a:t>
            </a:r>
            <a:endParaRPr lang="it-IT" sz="3200" b="1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-36512" y="3625860"/>
            <a:ext cx="4032448" cy="523220"/>
          </a:xfrm>
          <a:prstGeom prst="rect">
            <a:avLst/>
          </a:prstGeom>
          <a:solidFill>
            <a:srgbClr val="3366FF">
              <a:alpha val="8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FF00"/>
                </a:solidFill>
              </a:rPr>
              <a:t> SORGAM </a:t>
            </a:r>
            <a:r>
              <a:rPr lang="it-IT" sz="2800" b="1" dirty="0" err="1" smtClean="0">
                <a:solidFill>
                  <a:srgbClr val="FFFF00"/>
                </a:solidFill>
              </a:rPr>
              <a:t>with</a:t>
            </a:r>
            <a:r>
              <a:rPr lang="it-IT" sz="2800" b="1" dirty="0" smtClean="0">
                <a:solidFill>
                  <a:srgbClr val="FFFF00"/>
                </a:solidFill>
              </a:rPr>
              <a:t> FEEDBACK</a:t>
            </a:r>
            <a:endParaRPr lang="it-IT" sz="2800" b="1" dirty="0">
              <a:solidFill>
                <a:srgbClr val="FFFF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83968" y="3625860"/>
            <a:ext cx="4248472" cy="523220"/>
          </a:xfrm>
          <a:prstGeom prst="rect">
            <a:avLst/>
          </a:prstGeom>
          <a:solidFill>
            <a:srgbClr val="3366FF">
              <a:alpha val="8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FF00"/>
                </a:solidFill>
              </a:rPr>
              <a:t> NEW SOA </a:t>
            </a:r>
            <a:r>
              <a:rPr lang="it-IT" sz="2800" b="1" dirty="0" err="1" smtClean="0">
                <a:solidFill>
                  <a:srgbClr val="FFFF00"/>
                </a:solidFill>
              </a:rPr>
              <a:t>with</a:t>
            </a:r>
            <a:r>
              <a:rPr lang="it-IT" sz="2800" b="1" dirty="0" smtClean="0">
                <a:solidFill>
                  <a:srgbClr val="FFFF00"/>
                </a:solidFill>
              </a:rPr>
              <a:t> FEEDBACK</a:t>
            </a:r>
            <a:endParaRPr lang="it-IT" sz="2800" b="1" dirty="0">
              <a:solidFill>
                <a:srgbClr val="FFFF00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539552" y="1124744"/>
            <a:ext cx="1368152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4860032" y="1196752"/>
            <a:ext cx="1368152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4932040" y="4149080"/>
            <a:ext cx="1368152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467544" y="4077072"/>
            <a:ext cx="1368152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/>
          <p:cNvSpPr/>
          <p:nvPr/>
        </p:nvSpPr>
        <p:spPr>
          <a:xfrm>
            <a:off x="2195736" y="1556792"/>
            <a:ext cx="115212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Ovale 15"/>
          <p:cNvSpPr/>
          <p:nvPr/>
        </p:nvSpPr>
        <p:spPr>
          <a:xfrm>
            <a:off x="6732240" y="1628800"/>
            <a:ext cx="936104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/>
          <p:cNvSpPr/>
          <p:nvPr/>
        </p:nvSpPr>
        <p:spPr>
          <a:xfrm>
            <a:off x="6884640" y="4653136"/>
            <a:ext cx="936104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vale 17"/>
          <p:cNvSpPr/>
          <p:nvPr/>
        </p:nvSpPr>
        <p:spPr>
          <a:xfrm>
            <a:off x="2411760" y="4653136"/>
            <a:ext cx="936104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Ovale 18"/>
          <p:cNvSpPr/>
          <p:nvPr/>
        </p:nvSpPr>
        <p:spPr>
          <a:xfrm>
            <a:off x="5364088" y="5517232"/>
            <a:ext cx="1008112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827584" y="5589240"/>
            <a:ext cx="1008112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827584" y="2492896"/>
            <a:ext cx="1008112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Ovale 22"/>
          <p:cNvSpPr/>
          <p:nvPr/>
        </p:nvSpPr>
        <p:spPr>
          <a:xfrm>
            <a:off x="5220072" y="2492896"/>
            <a:ext cx="1008112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972616" y="44624"/>
            <a:ext cx="10225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smtClean="0">
                <a:solidFill>
                  <a:srgbClr val="FFFF00"/>
                </a:solidFill>
              </a:rPr>
              <a:t>	CONCLUSIONS</a:t>
            </a:r>
            <a:endParaRPr lang="it-IT" sz="5400" b="1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 txBox="1">
            <a:spLocks/>
          </p:cNvSpPr>
          <p:nvPr/>
        </p:nvSpPr>
        <p:spPr>
          <a:xfrm>
            <a:off x="457200" y="1124744"/>
            <a:ext cx="8229600" cy="4525962"/>
          </a:xfrm>
          <a:prstGeom prst="rect">
            <a:avLst/>
          </a:prstGeom>
        </p:spPr>
        <p:txBody>
          <a:bodyPr/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scheme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production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SOA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implemented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WRF/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chem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been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evaluated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Europe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2800" b="1" dirty="0" smtClean="0">
                <a:solidFill>
                  <a:schemeClr val="bg1"/>
                </a:solidFill>
              </a:rPr>
              <a:t>The </a:t>
            </a:r>
            <a:r>
              <a:rPr lang="it-IT" sz="2800" b="1" dirty="0" err="1" smtClean="0">
                <a:solidFill>
                  <a:schemeClr val="bg1"/>
                </a:solidFill>
              </a:rPr>
              <a:t>carbonaceous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aerosols</a:t>
            </a:r>
            <a:r>
              <a:rPr lang="it-IT" sz="2800" b="1" dirty="0" smtClean="0">
                <a:solidFill>
                  <a:schemeClr val="bg1"/>
                </a:solidFill>
              </a:rPr>
              <a:t> are </a:t>
            </a:r>
            <a:r>
              <a:rPr lang="it-IT" sz="2800" b="1" dirty="0" err="1" smtClean="0">
                <a:solidFill>
                  <a:schemeClr val="bg1"/>
                </a:solidFill>
              </a:rPr>
              <a:t>underestimated</a:t>
            </a:r>
            <a:r>
              <a:rPr lang="it-IT" sz="2800" b="1" dirty="0" smtClean="0">
                <a:solidFill>
                  <a:schemeClr val="bg1"/>
                </a:solidFill>
              </a:rPr>
              <a:t>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scheme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been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coupled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radiation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microphysics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sheme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include the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indirect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aerosols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effects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it-IT" sz="2800" b="1" dirty="0" err="1" smtClean="0">
                <a:solidFill>
                  <a:schemeClr val="bg1"/>
                </a:solidFill>
              </a:rPr>
              <a:t>Preliminary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tests</a:t>
            </a:r>
            <a:r>
              <a:rPr lang="it-IT" sz="2800" b="1" dirty="0" smtClean="0">
                <a:solidFill>
                  <a:schemeClr val="bg1"/>
                </a:solidFill>
              </a:rPr>
              <a:t> on aerosol </a:t>
            </a:r>
            <a:r>
              <a:rPr lang="it-IT" sz="2800" b="1" dirty="0" err="1" smtClean="0">
                <a:solidFill>
                  <a:schemeClr val="bg1"/>
                </a:solidFill>
              </a:rPr>
              <a:t>radiation-cloud</a:t>
            </a:r>
            <a:r>
              <a:rPr lang="it-IT" sz="2800" b="1" dirty="0" smtClean="0">
                <a:solidFill>
                  <a:schemeClr val="bg1"/>
                </a:solidFill>
              </a:rPr>
              <a:t> feedback </a:t>
            </a:r>
            <a:r>
              <a:rPr lang="it-IT" sz="2800" b="1" dirty="0" err="1" smtClean="0">
                <a:solidFill>
                  <a:schemeClr val="bg1"/>
                </a:solidFill>
              </a:rPr>
              <a:t>reveal</a:t>
            </a:r>
            <a:r>
              <a:rPr lang="it-IT" sz="2800" b="1" dirty="0" smtClean="0">
                <a:solidFill>
                  <a:schemeClr val="bg1"/>
                </a:solidFill>
              </a:rPr>
              <a:t> a </a:t>
            </a:r>
            <a:r>
              <a:rPr lang="it-IT" sz="2800" b="1" dirty="0" err="1" smtClean="0">
                <a:solidFill>
                  <a:schemeClr val="bg1"/>
                </a:solidFill>
              </a:rPr>
              <a:t>significant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sensitivity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of</a:t>
            </a:r>
            <a:r>
              <a:rPr lang="it-IT" sz="2800" b="1" dirty="0" smtClean="0">
                <a:solidFill>
                  <a:schemeClr val="bg1"/>
                </a:solidFill>
              </a:rPr>
              <a:t> the </a:t>
            </a:r>
            <a:r>
              <a:rPr lang="it-IT" sz="2800" b="1" dirty="0" err="1" smtClean="0">
                <a:solidFill>
                  <a:schemeClr val="bg1"/>
                </a:solidFill>
              </a:rPr>
              <a:t>model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to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indirect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effects</a:t>
            </a:r>
            <a:r>
              <a:rPr lang="it-IT" sz="2800" b="1" dirty="0" smtClean="0">
                <a:solidFill>
                  <a:schemeClr val="bg1"/>
                </a:solidFill>
              </a:rPr>
              <a:t>. </a:t>
            </a:r>
            <a:r>
              <a:rPr lang="it-IT" sz="2800" b="1" dirty="0" err="1" smtClean="0">
                <a:solidFill>
                  <a:schemeClr val="bg1"/>
                </a:solidFill>
              </a:rPr>
              <a:t>When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they</a:t>
            </a:r>
            <a:r>
              <a:rPr lang="it-IT" sz="2800" b="1" dirty="0" smtClean="0">
                <a:solidFill>
                  <a:schemeClr val="bg1"/>
                </a:solidFill>
              </a:rPr>
              <a:t> are </a:t>
            </a:r>
            <a:r>
              <a:rPr lang="it-IT" sz="2800" b="1" dirty="0" err="1" smtClean="0">
                <a:solidFill>
                  <a:schemeClr val="bg1"/>
                </a:solidFill>
              </a:rPr>
              <a:t>included</a:t>
            </a:r>
            <a:r>
              <a:rPr lang="it-IT" sz="2800" b="1" dirty="0" smtClean="0">
                <a:solidFill>
                  <a:schemeClr val="bg1"/>
                </a:solidFill>
              </a:rPr>
              <a:t>, the </a:t>
            </a:r>
            <a:r>
              <a:rPr lang="it-IT" sz="2800" b="1" dirty="0" err="1" smtClean="0">
                <a:solidFill>
                  <a:schemeClr val="bg1"/>
                </a:solidFill>
              </a:rPr>
              <a:t>simulations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of</a:t>
            </a:r>
            <a:r>
              <a:rPr lang="it-IT" sz="2800" b="1" dirty="0" smtClean="0">
                <a:solidFill>
                  <a:schemeClr val="bg1"/>
                </a:solidFill>
              </a:rPr>
              <a:t> the PM2.5 mass, aerosol </a:t>
            </a:r>
            <a:r>
              <a:rPr lang="it-IT" sz="2800" b="1" dirty="0" err="1" smtClean="0">
                <a:solidFill>
                  <a:schemeClr val="bg1"/>
                </a:solidFill>
              </a:rPr>
              <a:t>optical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depth</a:t>
            </a:r>
            <a:r>
              <a:rPr lang="it-IT" sz="2800" b="1" dirty="0" smtClean="0">
                <a:solidFill>
                  <a:schemeClr val="bg1"/>
                </a:solidFill>
              </a:rPr>
              <a:t> and </a:t>
            </a:r>
            <a:r>
              <a:rPr lang="it-IT" sz="2800" b="1" dirty="0" err="1" smtClean="0">
                <a:solidFill>
                  <a:schemeClr val="bg1"/>
                </a:solidFill>
              </a:rPr>
              <a:t>cloud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optical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depth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improves</a:t>
            </a:r>
            <a:r>
              <a:rPr lang="it-IT" sz="2800" b="1" dirty="0" smtClean="0">
                <a:solidFill>
                  <a:schemeClr val="bg1"/>
                </a:solidFill>
              </a:rPr>
              <a:t>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2800" b="1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ChangeArrowheads="1"/>
          </p:cNvSpPr>
          <p:nvPr/>
        </p:nvSpPr>
        <p:spPr bwMode="auto">
          <a:xfrm>
            <a:off x="250825" y="-171450"/>
            <a:ext cx="8893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3200" b="1" dirty="0">
                <a:solidFill>
                  <a:srgbClr val="FFFF00"/>
                </a:solidFill>
              </a:rPr>
              <a:t> ANTHROPOGENIC EMISSIONS </a:t>
            </a:r>
          </a:p>
        </p:txBody>
      </p:sp>
      <p:pic>
        <p:nvPicPr>
          <p:cNvPr id="3" name="Picture 4" descr="emep_emissions_2005"/>
          <p:cNvPicPr>
            <a:picLocks noChangeAspect="1" noChangeArrowheads="1"/>
          </p:cNvPicPr>
          <p:nvPr/>
        </p:nvPicPr>
        <p:blipFill>
          <a:blip r:embed="rId2" cstate="print"/>
          <a:srcRect l="19524" t="21083" r="16524" b="35255"/>
          <a:stretch>
            <a:fillRect/>
          </a:stretch>
        </p:blipFill>
        <p:spPr bwMode="auto">
          <a:xfrm>
            <a:off x="5076825" y="1123950"/>
            <a:ext cx="3887788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252413" y="908050"/>
            <a:ext cx="5113338" cy="5770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FontTx/>
              <a:buAutoNum type="arabicPeriod"/>
            </a:pPr>
            <a:r>
              <a:rPr lang="en-US" b="1">
                <a:solidFill>
                  <a:schemeClr val="bg1"/>
                </a:solidFill>
              </a:rPr>
              <a:t>Total annual emissions from EMEP: </a:t>
            </a:r>
          </a:p>
          <a:p>
            <a:pPr marL="342900" indent="-342900"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CO, NH</a:t>
            </a:r>
            <a:r>
              <a:rPr lang="en-US" b="1" baseline="-25000">
                <a:solidFill>
                  <a:schemeClr val="bg1"/>
                </a:solidFill>
              </a:rPr>
              <a:t>3</a:t>
            </a:r>
            <a:r>
              <a:rPr lang="en-US" b="1">
                <a:solidFill>
                  <a:schemeClr val="bg1"/>
                </a:solidFill>
              </a:rPr>
              <a:t>, SO</a:t>
            </a:r>
            <a:r>
              <a:rPr lang="en-US" b="1" baseline="-25000">
                <a:solidFill>
                  <a:schemeClr val="bg1"/>
                </a:solidFill>
              </a:rPr>
              <a:t>2</a:t>
            </a:r>
            <a:r>
              <a:rPr lang="en-US" b="1">
                <a:solidFill>
                  <a:schemeClr val="bg1"/>
                </a:solidFill>
              </a:rPr>
              <a:t>, NO</a:t>
            </a:r>
            <a:r>
              <a:rPr lang="en-US" b="1" baseline="-25000">
                <a:solidFill>
                  <a:schemeClr val="bg1"/>
                </a:solidFill>
              </a:rPr>
              <a:t>x</a:t>
            </a:r>
            <a:r>
              <a:rPr lang="en-US" b="1">
                <a:solidFill>
                  <a:schemeClr val="bg1"/>
                </a:solidFill>
              </a:rPr>
              <a:t>, </a:t>
            </a:r>
            <a:r>
              <a:rPr lang="en-US" b="1">
                <a:solidFill>
                  <a:srgbClr val="FF0000"/>
                </a:solidFill>
                <a:sym typeface="Symbol" pitchFamily="18" charset="2"/>
              </a:rPr>
              <a:t> VOC</a:t>
            </a:r>
            <a:r>
              <a:rPr lang="en-US" b="1">
                <a:solidFill>
                  <a:schemeClr val="bg1"/>
                </a:solidFill>
                <a:sym typeface="Symbol" pitchFamily="18" charset="2"/>
              </a:rPr>
              <a:t>, PM</a:t>
            </a:r>
          </a:p>
          <a:p>
            <a:pPr marL="342900" indent="-342900" algn="ctr">
              <a:spcBef>
                <a:spcPct val="50000"/>
              </a:spcBef>
            </a:pPr>
            <a:endParaRPr lang="en-US" b="1">
              <a:solidFill>
                <a:schemeClr val="bg1"/>
              </a:solidFill>
              <a:sym typeface="Symbol" pitchFamily="18" charset="2"/>
            </a:endParaRPr>
          </a:p>
          <a:p>
            <a:pPr marL="342900" indent="-342900"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sym typeface="Symbol" pitchFamily="18" charset="2"/>
              </a:rPr>
              <a:t>2.	 Correspondence among emitted and model species </a:t>
            </a:r>
          </a:p>
          <a:p>
            <a:pPr marL="342900" indent="-342900" algn="ctr"/>
            <a:r>
              <a:rPr lang="en-US" b="1">
                <a:solidFill>
                  <a:schemeClr val="bg1"/>
                </a:solidFill>
                <a:sym typeface="Symbol" pitchFamily="18" charset="2"/>
              </a:rPr>
              <a:t>CO </a:t>
            </a:r>
            <a:r>
              <a:rPr lang="en-US" b="1">
                <a:solidFill>
                  <a:schemeClr val="bg1"/>
                </a:solidFill>
                <a:sym typeface="Wingdings" pitchFamily="2" charset="2"/>
              </a:rPr>
              <a:t> CO</a:t>
            </a:r>
          </a:p>
          <a:p>
            <a:pPr marL="342900" indent="-342900" algn="ctr"/>
            <a:r>
              <a:rPr lang="en-US" b="1">
                <a:solidFill>
                  <a:schemeClr val="bg1"/>
                </a:solidFill>
                <a:sym typeface="Wingdings" pitchFamily="2" charset="2"/>
              </a:rPr>
              <a:t>NOx  NOx</a:t>
            </a:r>
          </a:p>
          <a:p>
            <a:pPr marL="342900" indent="-342900" algn="ctr"/>
            <a:r>
              <a:rPr lang="en-US" b="1">
                <a:solidFill>
                  <a:schemeClr val="bg1"/>
                </a:solidFill>
                <a:sym typeface="Wingdings" pitchFamily="2" charset="2"/>
              </a:rPr>
              <a:t>…</a:t>
            </a:r>
          </a:p>
          <a:p>
            <a:pPr marL="342900" indent="-342900" algn="ctr"/>
            <a:r>
              <a:rPr lang="en-US" b="1">
                <a:solidFill>
                  <a:schemeClr val="bg1"/>
                </a:solidFill>
                <a:sym typeface="Wingdings" pitchFamily="2" charset="2"/>
              </a:rPr>
              <a:t>PM  20% PM fine, 80% PM coarse</a:t>
            </a:r>
          </a:p>
          <a:p>
            <a:pPr marL="342900" indent="-342900" algn="ctr"/>
            <a:endParaRPr lang="en-US" b="1">
              <a:solidFill>
                <a:schemeClr val="bg1"/>
              </a:solidFill>
              <a:sym typeface="Wingdings" pitchFamily="2" charset="2"/>
            </a:endParaRPr>
          </a:p>
          <a:p>
            <a:pPr marL="342900" indent="-342900"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sym typeface="Symbol" pitchFamily="18" charset="2"/>
              </a:rPr>
              <a:t>3. Speciation of  VOCs [Passant, 2002]</a:t>
            </a:r>
          </a:p>
          <a:p>
            <a:pPr marL="342900" indent="-342900" algn="ctr">
              <a:spcBef>
                <a:spcPct val="50000"/>
              </a:spcBef>
            </a:pPr>
            <a:endParaRPr lang="en-US" b="1">
              <a:solidFill>
                <a:schemeClr val="bg1"/>
              </a:solidFill>
              <a:sym typeface="Symbol" pitchFamily="18" charset="2"/>
            </a:endParaRPr>
          </a:p>
          <a:p>
            <a:pPr marL="342900" indent="-342900" algn="ctr">
              <a:spcBef>
                <a:spcPct val="50000"/>
              </a:spcBef>
            </a:pPr>
            <a:endParaRPr lang="en-US" b="1">
              <a:solidFill>
                <a:schemeClr val="bg1"/>
              </a:solidFill>
              <a:sym typeface="Symbol" pitchFamily="18" charset="2"/>
            </a:endParaRPr>
          </a:p>
          <a:p>
            <a:pPr marL="342900" indent="-342900" algn="ctr">
              <a:spcBef>
                <a:spcPct val="50000"/>
              </a:spcBef>
            </a:pPr>
            <a:endParaRPr lang="en-US" b="1">
              <a:solidFill>
                <a:schemeClr val="bg1"/>
              </a:solidFill>
              <a:sym typeface="Symbol" pitchFamily="18" charset="2"/>
            </a:endParaRPr>
          </a:p>
          <a:p>
            <a:pPr marL="342900" indent="-342900" algn="ctr">
              <a:spcBef>
                <a:spcPct val="50000"/>
              </a:spcBef>
            </a:pPr>
            <a:endParaRPr lang="en-US" b="1">
              <a:solidFill>
                <a:schemeClr val="bg1"/>
              </a:solidFill>
              <a:sym typeface="Symbol" pitchFamily="18" charset="2"/>
            </a:endParaRPr>
          </a:p>
          <a:p>
            <a:pPr marL="342900" indent="-342900"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sym typeface="Symbol" pitchFamily="18" charset="2"/>
              </a:rPr>
              <a:t> </a:t>
            </a: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611188" y="4797425"/>
            <a:ext cx="3098800" cy="1655763"/>
            <a:chOff x="385" y="1752"/>
            <a:chExt cx="1952" cy="1043"/>
          </a:xfrm>
        </p:grpSpPr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385" y="2115"/>
              <a:ext cx="953" cy="408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b="1">
                  <a:sym typeface="Symbol" pitchFamily="18" charset="2"/>
                </a:rPr>
                <a:t> </a:t>
              </a:r>
              <a:r>
                <a:rPr lang="it-IT" b="1"/>
                <a:t>VOC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1836" y="1752"/>
              <a:ext cx="500" cy="227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b="1">
                  <a:solidFill>
                    <a:srgbClr val="FF0000"/>
                  </a:solidFill>
                </a:rPr>
                <a:t>VOC</a:t>
              </a:r>
              <a:r>
                <a:rPr lang="it-IT" b="1" baseline="-250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837" y="2024"/>
              <a:ext cx="500" cy="227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b="1">
                  <a:solidFill>
                    <a:srgbClr val="FF0000"/>
                  </a:solidFill>
                </a:rPr>
                <a:t>VOC</a:t>
              </a:r>
              <a:r>
                <a:rPr lang="it-IT" b="1" baseline="-2500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837" y="2568"/>
              <a:ext cx="500" cy="227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it-IT" b="1">
                  <a:solidFill>
                    <a:srgbClr val="FF0000"/>
                  </a:solidFill>
                </a:rPr>
                <a:t>VOC</a:t>
              </a:r>
              <a:r>
                <a:rPr lang="it-IT" b="1" baseline="-25000">
                  <a:solidFill>
                    <a:srgbClr val="FF0000"/>
                  </a:solidFill>
                </a:rPr>
                <a:t>350</a:t>
              </a: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 rot="-5400000">
              <a:off x="1678" y="2226"/>
              <a:ext cx="680" cy="3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it-IT" sz="3200">
                  <a:solidFill>
                    <a:srgbClr val="FF0000"/>
                  </a:solidFill>
                </a:rPr>
                <a:t>…</a:t>
              </a:r>
            </a:p>
          </p:txBody>
        </p:sp>
        <p:cxnSp>
          <p:nvCxnSpPr>
            <p:cNvPr id="11" name="AutoShape 12"/>
            <p:cNvCxnSpPr>
              <a:cxnSpLocks noChangeShapeType="1"/>
              <a:stCxn id="6" idx="3"/>
              <a:endCxn id="7" idx="1"/>
            </p:cNvCxnSpPr>
            <p:nvPr/>
          </p:nvCxnSpPr>
          <p:spPr bwMode="auto">
            <a:xfrm flipV="1">
              <a:off x="1350" y="1866"/>
              <a:ext cx="474" cy="453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2" name="AutoShape 13"/>
            <p:cNvCxnSpPr>
              <a:cxnSpLocks noChangeShapeType="1"/>
              <a:stCxn id="6" idx="3"/>
              <a:endCxn id="8" idx="1"/>
            </p:cNvCxnSpPr>
            <p:nvPr/>
          </p:nvCxnSpPr>
          <p:spPr bwMode="auto">
            <a:xfrm flipV="1">
              <a:off x="1350" y="2138"/>
              <a:ext cx="475" cy="181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cxnSp>
          <p:nvCxnSpPr>
            <p:cNvPr id="13" name="AutoShape 14"/>
            <p:cNvCxnSpPr>
              <a:cxnSpLocks noChangeShapeType="1"/>
              <a:stCxn id="6" idx="3"/>
              <a:endCxn id="9" idx="1"/>
            </p:cNvCxnSpPr>
            <p:nvPr/>
          </p:nvCxnSpPr>
          <p:spPr bwMode="auto">
            <a:xfrm>
              <a:off x="1350" y="2319"/>
              <a:ext cx="475" cy="363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14" name="Connettore 2 13"/>
          <p:cNvCxnSpPr>
            <a:stCxn id="7" idx="3"/>
            <a:endCxn id="17" idx="1"/>
          </p:cNvCxnSpPr>
          <p:nvPr/>
        </p:nvCxnSpPr>
        <p:spPr>
          <a:xfrm>
            <a:off x="3708400" y="4976813"/>
            <a:ext cx="935038" cy="6556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8" idx="3"/>
            <a:endCxn id="17" idx="1"/>
          </p:cNvCxnSpPr>
          <p:nvPr/>
        </p:nvCxnSpPr>
        <p:spPr>
          <a:xfrm>
            <a:off x="3709988" y="5408613"/>
            <a:ext cx="933450" cy="2238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9" idx="3"/>
            <a:endCxn id="17" idx="1"/>
          </p:cNvCxnSpPr>
          <p:nvPr/>
        </p:nvCxnSpPr>
        <p:spPr>
          <a:xfrm flipV="1">
            <a:off x="3709988" y="5632450"/>
            <a:ext cx="933450" cy="6397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4643438" y="4508500"/>
            <a:ext cx="4429125" cy="22479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 u="sng"/>
              <a:t>AGGREGATION</a:t>
            </a:r>
          </a:p>
          <a:p>
            <a:pPr algn="ctr"/>
            <a:r>
              <a:rPr lang="it-IT" sz="2000" b="1"/>
              <a:t> IN 17 WRF/CHEM MODEL SPECIES WITH </a:t>
            </a:r>
          </a:p>
          <a:p>
            <a:pPr algn="ctr"/>
            <a:r>
              <a:rPr lang="it-IT" sz="2000" b="1" i="1"/>
              <a:t>REACTIVITY WEIGHTING FACTOR </a:t>
            </a:r>
            <a:r>
              <a:rPr lang="it-IT" sz="2000" b="1"/>
              <a:t>PRINCIPLE </a:t>
            </a:r>
          </a:p>
          <a:p>
            <a:pPr algn="r"/>
            <a:r>
              <a:rPr lang="it-IT" sz="2000" b="1"/>
              <a:t>[Middleton et al., </a:t>
            </a:r>
            <a:r>
              <a:rPr lang="it-IT" sz="2000" b="1" i="1"/>
              <a:t>Atmo. Env.</a:t>
            </a:r>
            <a:r>
              <a:rPr lang="it-IT" sz="2000" b="1"/>
              <a:t> 1990]</a:t>
            </a:r>
          </a:p>
          <a:p>
            <a:pPr algn="r"/>
            <a:endParaRPr lang="it-IT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44024" y="44624"/>
            <a:ext cx="764440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FFFF00"/>
                </a:solidFill>
              </a:rPr>
              <a:t>WHY A </a:t>
            </a:r>
            <a:r>
              <a:rPr lang="it-IT" sz="3200" b="1" dirty="0" smtClean="0">
                <a:solidFill>
                  <a:srgbClr val="FFFF00"/>
                </a:solidFill>
              </a:rPr>
              <a:t>NEW CHEMICAL MECHANISM? </a:t>
            </a:r>
            <a:endParaRPr lang="it-IT" sz="3200" b="1" dirty="0" smtClean="0">
              <a:solidFill>
                <a:srgbClr val="FFFF00"/>
              </a:solidFill>
            </a:endParaRPr>
          </a:p>
          <a:p>
            <a:pPr algn="ctr"/>
            <a:r>
              <a:rPr lang="it-IT" sz="3200" b="1" dirty="0" smtClean="0">
                <a:solidFill>
                  <a:srgbClr val="FFFF00"/>
                </a:solidFill>
              </a:rPr>
              <a:t>A FOCUS ON THE CARBONACEUS AEROSOLS</a:t>
            </a:r>
            <a:endParaRPr lang="it-IT" sz="32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paolot\Documents\Tuccella_JGR_2011\FigureDefinitive\6.scatter-d_PM25_2007_CTRL_EUR30.png"/>
          <p:cNvPicPr>
            <a:picLocks noChangeAspect="1" noChangeArrowheads="1"/>
          </p:cNvPicPr>
          <p:nvPr/>
        </p:nvPicPr>
        <p:blipFill>
          <a:blip r:embed="rId2" cstate="print"/>
          <a:srcRect l="14594" r="14594" b="2778"/>
          <a:stretch>
            <a:fillRect/>
          </a:stretch>
        </p:blipFill>
        <p:spPr bwMode="auto">
          <a:xfrm>
            <a:off x="257917" y="1268760"/>
            <a:ext cx="3738019" cy="3850153"/>
          </a:xfrm>
          <a:prstGeom prst="rect">
            <a:avLst/>
          </a:prstGeom>
          <a:noFill/>
        </p:spPr>
      </p:pic>
      <p:pic>
        <p:nvPicPr>
          <p:cNvPr id="1027" name="Picture 3" descr="C:\Users\paolot\Documents\Tuccella_JGR_2011\FigureDefinitive\8.Speciation_CTRL_2007_EUR30.png"/>
          <p:cNvPicPr>
            <a:picLocks noChangeAspect="1" noChangeArrowheads="1"/>
          </p:cNvPicPr>
          <p:nvPr/>
        </p:nvPicPr>
        <p:blipFill>
          <a:blip r:embed="rId3" cstate="print"/>
          <a:srcRect l="4337" r="6345" b="5451"/>
          <a:stretch>
            <a:fillRect/>
          </a:stretch>
        </p:blipFill>
        <p:spPr bwMode="auto">
          <a:xfrm>
            <a:off x="4644008" y="3140968"/>
            <a:ext cx="4182635" cy="3328125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467544" y="6063679"/>
            <a:ext cx="4069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i="1" dirty="0" smtClean="0">
                <a:solidFill>
                  <a:srgbClr val="FFFF00"/>
                </a:solidFill>
              </a:rPr>
              <a:t>[</a:t>
            </a:r>
            <a:r>
              <a:rPr lang="it-IT" sz="2800" b="1" i="1" dirty="0" err="1" smtClean="0">
                <a:solidFill>
                  <a:srgbClr val="FFFF00"/>
                </a:solidFill>
              </a:rPr>
              <a:t>Tuccella</a:t>
            </a:r>
            <a:r>
              <a:rPr lang="it-IT" sz="2800" b="1" i="1" dirty="0" smtClean="0">
                <a:solidFill>
                  <a:srgbClr val="FFFF00"/>
                </a:solidFill>
              </a:rPr>
              <a:t> </a:t>
            </a:r>
            <a:r>
              <a:rPr lang="it-IT" sz="2800" b="1" i="1" dirty="0" err="1" smtClean="0">
                <a:solidFill>
                  <a:srgbClr val="FFFF00"/>
                </a:solidFill>
              </a:rPr>
              <a:t>et</a:t>
            </a:r>
            <a:r>
              <a:rPr lang="it-IT" sz="2800" b="1" i="1" dirty="0" smtClean="0">
                <a:solidFill>
                  <a:srgbClr val="FFFF00"/>
                </a:solidFill>
              </a:rPr>
              <a:t> al., JGR, 2012]</a:t>
            </a:r>
            <a:endParaRPr lang="it-IT" sz="2800" b="1" i="1" dirty="0">
              <a:solidFill>
                <a:srgbClr val="FFFF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283968" y="1268760"/>
            <a:ext cx="4320480" cy="1569660"/>
          </a:xfrm>
          <a:prstGeom prst="rect">
            <a:avLst/>
          </a:prstGeom>
          <a:solidFill>
            <a:srgbClr val="00B0F0">
              <a:alpha val="78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chemeClr val="bg1"/>
                </a:solidFill>
              </a:rPr>
              <a:t>PM2.5 </a:t>
            </a:r>
            <a:r>
              <a:rPr lang="it-IT" sz="2400" b="1" dirty="0" err="1" smtClean="0">
                <a:solidFill>
                  <a:schemeClr val="bg1"/>
                </a:solidFill>
              </a:rPr>
              <a:t>is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underestimated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by</a:t>
            </a:r>
            <a:r>
              <a:rPr lang="it-IT" sz="2400" b="1" dirty="0" smtClean="0">
                <a:solidFill>
                  <a:schemeClr val="bg1"/>
                </a:solidFill>
              </a:rPr>
              <a:t> a </a:t>
            </a:r>
            <a:r>
              <a:rPr lang="it-IT" sz="2400" b="1" dirty="0" err="1" smtClean="0">
                <a:solidFill>
                  <a:schemeClr val="bg1"/>
                </a:solidFill>
              </a:rPr>
              <a:t>factor</a:t>
            </a:r>
            <a:r>
              <a:rPr lang="it-IT" sz="2400" b="1" dirty="0" smtClean="0">
                <a:solidFill>
                  <a:schemeClr val="bg1"/>
                </a:solidFill>
              </a:rPr>
              <a:t> 2 </a:t>
            </a:r>
            <a:r>
              <a:rPr lang="it-IT" sz="2400" b="1" dirty="0" err="1" smtClean="0">
                <a:solidFill>
                  <a:schemeClr val="bg1"/>
                </a:solidFill>
              </a:rPr>
              <a:t>using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smtClean="0">
                <a:solidFill>
                  <a:schemeClr val="bg1"/>
                </a:solidFill>
              </a:rPr>
              <a:t>the “</a:t>
            </a:r>
            <a:r>
              <a:rPr lang="it-IT" sz="2400" b="1" dirty="0" err="1" smtClean="0">
                <a:solidFill>
                  <a:schemeClr val="bg1"/>
                </a:solidFill>
              </a:rPr>
              <a:t>classic</a:t>
            </a:r>
            <a:r>
              <a:rPr lang="it-IT" sz="2400" b="1" dirty="0" smtClean="0">
                <a:solidFill>
                  <a:schemeClr val="bg1"/>
                </a:solidFill>
              </a:rPr>
              <a:t>” </a:t>
            </a:r>
            <a:r>
              <a:rPr lang="it-IT" sz="2400" b="1" dirty="0" err="1" smtClean="0">
                <a:solidFill>
                  <a:schemeClr val="bg1"/>
                </a:solidFill>
              </a:rPr>
              <a:t>configuration</a:t>
            </a:r>
            <a:r>
              <a:rPr lang="it-IT" sz="2400" b="1" dirty="0">
                <a:solidFill>
                  <a:schemeClr val="bg1"/>
                </a:solidFill>
              </a:rPr>
              <a:t> </a:t>
            </a:r>
            <a:r>
              <a:rPr lang="it-IT" sz="2400" b="1" dirty="0" smtClean="0">
                <a:solidFill>
                  <a:schemeClr val="bg1"/>
                </a:solidFill>
              </a:rPr>
              <a:t>(MADE/SORGAM aerosol </a:t>
            </a:r>
            <a:r>
              <a:rPr lang="it-IT" sz="2400" b="1" dirty="0" err="1" smtClean="0">
                <a:solidFill>
                  <a:schemeClr val="bg1"/>
                </a:solidFill>
              </a:rPr>
              <a:t>mechanism</a:t>
            </a:r>
            <a:r>
              <a:rPr lang="it-IT" sz="2400" b="1" dirty="0" smtClean="0">
                <a:solidFill>
                  <a:schemeClr val="bg1"/>
                </a:solidFill>
              </a:rPr>
              <a:t>) 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79512" y="4149080"/>
            <a:ext cx="3960440" cy="181588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The </a:t>
            </a:r>
            <a:r>
              <a:rPr lang="it-IT" sz="2800" b="1" dirty="0" err="1" smtClean="0"/>
              <a:t>underestimation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is</a:t>
            </a:r>
            <a:r>
              <a:rPr lang="it-IT" sz="2800" b="1" dirty="0" smtClean="0"/>
              <a:t> due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the </a:t>
            </a:r>
            <a:r>
              <a:rPr lang="it-IT" sz="2800" b="1" dirty="0" err="1" smtClean="0"/>
              <a:t>carbonaceous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aerosols</a:t>
            </a:r>
            <a:r>
              <a:rPr lang="it-IT" sz="2800" b="1" dirty="0" smtClean="0"/>
              <a:t>.  </a:t>
            </a:r>
            <a:r>
              <a:rPr lang="it-IT" sz="2800" b="1" dirty="0" err="1" smtClean="0"/>
              <a:t>Organic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matter</a:t>
            </a:r>
            <a:r>
              <a:rPr lang="it-IT" sz="2800" b="1" dirty="0" smtClean="0"/>
              <a:t> (-76%)</a:t>
            </a:r>
            <a:endParaRPr lang="it-IT" sz="2800" b="1" dirty="0"/>
          </a:p>
        </p:txBody>
      </p:sp>
      <p:sp>
        <p:nvSpPr>
          <p:cNvPr id="8" name="Ovale 7"/>
          <p:cNvSpPr/>
          <p:nvPr/>
        </p:nvSpPr>
        <p:spPr>
          <a:xfrm>
            <a:off x="7308304" y="4293096"/>
            <a:ext cx="1080120" cy="648072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5004048" y="3789040"/>
            <a:ext cx="1440160" cy="108012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116632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FF00"/>
                </a:solidFill>
              </a:rPr>
              <a:t>THE RACM/MADE/SOA-VBS MECHANISM</a:t>
            </a:r>
            <a:endParaRPr lang="it-IT" sz="3600" b="1" dirty="0">
              <a:solidFill>
                <a:srgbClr val="FFFF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6021288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smtClean="0">
                <a:solidFill>
                  <a:srgbClr val="FFFF00"/>
                </a:solidFill>
              </a:rPr>
              <a:t>[</a:t>
            </a:r>
            <a:r>
              <a:rPr lang="it-IT" sz="2800" b="1" i="1" dirty="0" err="1" smtClean="0">
                <a:solidFill>
                  <a:srgbClr val="FFFF00"/>
                </a:solidFill>
              </a:rPr>
              <a:t>Ahmadov</a:t>
            </a:r>
            <a:r>
              <a:rPr lang="it-IT" sz="2800" b="1" i="1" dirty="0" smtClean="0">
                <a:solidFill>
                  <a:srgbClr val="FFFF00"/>
                </a:solidFill>
              </a:rPr>
              <a:t> </a:t>
            </a:r>
            <a:r>
              <a:rPr lang="it-IT" sz="2800" b="1" i="1" dirty="0" err="1" smtClean="0">
                <a:solidFill>
                  <a:srgbClr val="FFFF00"/>
                </a:solidFill>
              </a:rPr>
              <a:t>et</a:t>
            </a:r>
            <a:r>
              <a:rPr lang="it-IT" sz="2800" b="1" i="1" dirty="0" smtClean="0">
                <a:solidFill>
                  <a:srgbClr val="FFFF00"/>
                </a:solidFill>
              </a:rPr>
              <a:t> al., JGR, 2012]</a:t>
            </a:r>
            <a:endParaRPr lang="it-IT" sz="2800" b="1" i="1" dirty="0">
              <a:solidFill>
                <a:srgbClr val="FFFF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340768"/>
            <a:ext cx="871296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it-IT" sz="2800" b="1" dirty="0" smtClean="0">
                <a:solidFill>
                  <a:schemeClr val="bg1"/>
                </a:solidFill>
              </a:rPr>
              <a:t>The gas </a:t>
            </a:r>
            <a:r>
              <a:rPr lang="it-IT" sz="2800" b="1" dirty="0" err="1" smtClean="0">
                <a:solidFill>
                  <a:schemeClr val="bg1"/>
                </a:solidFill>
              </a:rPr>
              <a:t>phase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chemistry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is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simulated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with</a:t>
            </a:r>
            <a:r>
              <a:rPr lang="it-IT" sz="2800" b="1" dirty="0" smtClean="0">
                <a:solidFill>
                  <a:schemeClr val="bg1"/>
                </a:solidFill>
              </a:rPr>
              <a:t> the </a:t>
            </a:r>
            <a:r>
              <a:rPr lang="it-IT" sz="2800" b="1" dirty="0" err="1" smtClean="0">
                <a:solidFill>
                  <a:schemeClr val="bg1"/>
                </a:solidFill>
              </a:rPr>
              <a:t>Ragional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Atmospheric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Chemistry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Model</a:t>
            </a:r>
            <a:r>
              <a:rPr lang="it-IT" sz="2800" b="1" dirty="0" smtClean="0">
                <a:solidFill>
                  <a:schemeClr val="bg1"/>
                </a:solidFill>
              </a:rPr>
              <a:t> (RACM) </a:t>
            </a:r>
            <a:r>
              <a:rPr lang="it-IT" sz="2800" b="1" dirty="0" err="1" smtClean="0">
                <a:solidFill>
                  <a:schemeClr val="bg1"/>
                </a:solidFill>
              </a:rPr>
              <a:t>updated</a:t>
            </a:r>
            <a:r>
              <a:rPr lang="it-IT" sz="2800" b="1" dirty="0" smtClean="0">
                <a:solidFill>
                  <a:schemeClr val="bg1"/>
                </a:solidFill>
              </a:rPr>
              <a:t>  </a:t>
            </a:r>
            <a:r>
              <a:rPr lang="it-IT" sz="2800" b="1" dirty="0" err="1" smtClean="0">
                <a:solidFill>
                  <a:schemeClr val="bg1"/>
                </a:solidFill>
              </a:rPr>
              <a:t>to</a:t>
            </a:r>
            <a:r>
              <a:rPr lang="it-IT" sz="2800" b="1" dirty="0" smtClean="0">
                <a:solidFill>
                  <a:schemeClr val="bg1"/>
                </a:solidFill>
              </a:rPr>
              <a:t>  include the </a:t>
            </a:r>
            <a:r>
              <a:rPr lang="it-IT" sz="2800" b="1" dirty="0" err="1" smtClean="0">
                <a:solidFill>
                  <a:schemeClr val="bg1"/>
                </a:solidFill>
              </a:rPr>
              <a:t>sesquiterpenes</a:t>
            </a:r>
            <a:r>
              <a:rPr lang="it-IT" sz="2800" b="1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AutoNum type="arabicParenR"/>
            </a:pPr>
            <a:r>
              <a:rPr lang="it-IT" sz="2800" b="1" dirty="0" err="1" smtClean="0">
                <a:solidFill>
                  <a:schemeClr val="bg1"/>
                </a:solidFill>
              </a:rPr>
              <a:t>Particle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parameterization</a:t>
            </a:r>
            <a:r>
              <a:rPr lang="it-IT" sz="2800" b="1" dirty="0" smtClean="0">
                <a:solidFill>
                  <a:schemeClr val="bg1"/>
                </a:solidFill>
              </a:rPr>
              <a:t>: MADE.</a:t>
            </a:r>
          </a:p>
          <a:p>
            <a:pPr marL="342900" indent="-342900">
              <a:buAutoNum type="arabicParenR"/>
            </a:pPr>
            <a:r>
              <a:rPr lang="it-IT" sz="2800" b="1" dirty="0" smtClean="0">
                <a:solidFill>
                  <a:schemeClr val="bg1"/>
                </a:solidFill>
              </a:rPr>
              <a:t>The production </a:t>
            </a:r>
            <a:r>
              <a:rPr lang="it-IT" sz="2800" b="1" dirty="0" err="1" smtClean="0">
                <a:solidFill>
                  <a:schemeClr val="bg1"/>
                </a:solidFill>
              </a:rPr>
              <a:t>of</a:t>
            </a:r>
            <a:r>
              <a:rPr lang="it-IT" sz="2800" b="1" dirty="0" smtClean="0">
                <a:solidFill>
                  <a:schemeClr val="bg1"/>
                </a:solidFill>
              </a:rPr>
              <a:t> SOA </a:t>
            </a:r>
            <a:r>
              <a:rPr lang="it-IT" sz="2800" b="1" dirty="0" err="1" smtClean="0">
                <a:solidFill>
                  <a:schemeClr val="bg1"/>
                </a:solidFill>
              </a:rPr>
              <a:t>is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based</a:t>
            </a:r>
            <a:r>
              <a:rPr lang="it-IT" sz="2800" b="1" dirty="0" smtClean="0">
                <a:solidFill>
                  <a:schemeClr val="bg1"/>
                </a:solidFill>
              </a:rPr>
              <a:t> on the </a:t>
            </a:r>
            <a:r>
              <a:rPr lang="it-IT" sz="2800" b="1" dirty="0" smtClean="0">
                <a:solidFill>
                  <a:schemeClr val="bg1"/>
                </a:solidFill>
              </a:rPr>
              <a:t>Volatile </a:t>
            </a:r>
            <a:r>
              <a:rPr lang="it-IT" sz="2800" b="1" dirty="0" err="1" smtClean="0">
                <a:solidFill>
                  <a:schemeClr val="bg1"/>
                </a:solidFill>
              </a:rPr>
              <a:t>B</a:t>
            </a:r>
            <a:r>
              <a:rPr lang="it-IT" sz="2800" b="1" dirty="0" err="1" smtClean="0">
                <a:solidFill>
                  <a:schemeClr val="bg1"/>
                </a:solidFill>
              </a:rPr>
              <a:t>asis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smtClean="0">
                <a:solidFill>
                  <a:schemeClr val="bg1"/>
                </a:solidFill>
              </a:rPr>
              <a:t>S</a:t>
            </a:r>
            <a:r>
              <a:rPr lang="it-IT" sz="2800" b="1" dirty="0" smtClean="0">
                <a:solidFill>
                  <a:schemeClr val="bg1"/>
                </a:solidFill>
              </a:rPr>
              <a:t>et </a:t>
            </a:r>
            <a:r>
              <a:rPr lang="it-IT" sz="2800" b="1" dirty="0" err="1" smtClean="0">
                <a:solidFill>
                  <a:schemeClr val="bg1"/>
                </a:solidFill>
              </a:rPr>
              <a:t>approch</a:t>
            </a:r>
            <a:r>
              <a:rPr lang="it-IT" sz="2800" b="1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AutoNum type="arabicParenR"/>
            </a:pPr>
            <a:r>
              <a:rPr lang="it-IT" sz="2800" b="1" dirty="0" smtClean="0">
                <a:solidFill>
                  <a:schemeClr val="bg1"/>
                </a:solidFill>
              </a:rPr>
              <a:t>The </a:t>
            </a:r>
            <a:r>
              <a:rPr lang="it-IT" sz="2800" b="1" dirty="0" err="1" smtClean="0">
                <a:solidFill>
                  <a:schemeClr val="bg1"/>
                </a:solidFill>
              </a:rPr>
              <a:t>new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scheme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contains</a:t>
            </a:r>
            <a:r>
              <a:rPr lang="it-IT" sz="2800" b="1" dirty="0" smtClean="0">
                <a:solidFill>
                  <a:schemeClr val="bg1"/>
                </a:solidFill>
              </a:rPr>
              <a:t> 4 volatile </a:t>
            </a:r>
            <a:r>
              <a:rPr lang="it-IT" sz="2800" b="1" dirty="0" err="1" smtClean="0">
                <a:solidFill>
                  <a:schemeClr val="bg1"/>
                </a:solidFill>
              </a:rPr>
              <a:t>bins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for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each</a:t>
            </a:r>
            <a:r>
              <a:rPr lang="it-IT" sz="2800" b="1" dirty="0" smtClean="0">
                <a:solidFill>
                  <a:schemeClr val="bg1"/>
                </a:solidFill>
              </a:rPr>
              <a:t> SOA </a:t>
            </a:r>
            <a:r>
              <a:rPr lang="it-IT" sz="2800" b="1" dirty="0" err="1" smtClean="0">
                <a:solidFill>
                  <a:schemeClr val="bg1"/>
                </a:solidFill>
              </a:rPr>
              <a:t>class</a:t>
            </a:r>
            <a:r>
              <a:rPr lang="it-IT" sz="2800" b="1" dirty="0" smtClean="0">
                <a:solidFill>
                  <a:schemeClr val="bg1"/>
                </a:solidFill>
              </a:rPr>
              <a:t> (16 SOA and 8 </a:t>
            </a:r>
            <a:r>
              <a:rPr lang="it-IT" sz="2800" b="1" dirty="0" err="1" smtClean="0">
                <a:solidFill>
                  <a:schemeClr val="bg1"/>
                </a:solidFill>
              </a:rPr>
              <a:t>OCVs</a:t>
            </a:r>
            <a:r>
              <a:rPr lang="it-IT" sz="2800" b="1" dirty="0" smtClean="0">
                <a:solidFill>
                  <a:schemeClr val="bg1"/>
                </a:solidFill>
              </a:rPr>
              <a:t>).</a:t>
            </a:r>
          </a:p>
          <a:p>
            <a:pPr marL="342900" indent="-342900">
              <a:buAutoNum type="arabicParenR"/>
            </a:pPr>
            <a:r>
              <a:rPr lang="it-IT" sz="2800" b="1" dirty="0" smtClean="0">
                <a:solidFill>
                  <a:schemeClr val="bg1"/>
                </a:solidFill>
              </a:rPr>
              <a:t>The </a:t>
            </a:r>
            <a:r>
              <a:rPr lang="it-IT" sz="2800" b="1" dirty="0" err="1" smtClean="0">
                <a:solidFill>
                  <a:schemeClr val="bg1"/>
                </a:solidFill>
              </a:rPr>
              <a:t>SOAs</a:t>
            </a:r>
            <a:r>
              <a:rPr lang="it-IT" sz="2800" b="1" dirty="0" smtClean="0">
                <a:solidFill>
                  <a:schemeClr val="bg1"/>
                </a:solidFill>
              </a:rPr>
              <a:t> are </a:t>
            </a:r>
            <a:r>
              <a:rPr lang="it-IT" sz="2800" b="1" dirty="0" err="1" smtClean="0">
                <a:solidFill>
                  <a:schemeClr val="bg1"/>
                </a:solidFill>
              </a:rPr>
              <a:t>formed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by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anthropogenic</a:t>
            </a:r>
            <a:r>
              <a:rPr lang="it-IT" sz="2800" b="1" dirty="0" smtClean="0">
                <a:solidFill>
                  <a:schemeClr val="bg1"/>
                </a:solidFill>
              </a:rPr>
              <a:t> and </a:t>
            </a:r>
            <a:r>
              <a:rPr lang="it-IT" sz="2800" b="1" dirty="0" err="1" smtClean="0">
                <a:solidFill>
                  <a:schemeClr val="bg1"/>
                </a:solidFill>
              </a:rPr>
              <a:t>biogenic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  <a:r>
              <a:rPr lang="it-IT" sz="2800" b="1" dirty="0" err="1" smtClean="0">
                <a:solidFill>
                  <a:schemeClr val="bg1"/>
                </a:solidFill>
              </a:rPr>
              <a:t>sources</a:t>
            </a:r>
            <a:r>
              <a:rPr lang="it-IT" sz="2800" b="1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AutoNum type="arabicParenR"/>
            </a:pPr>
            <a:endParaRPr lang="it-IT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ChangeArrowheads="1"/>
          </p:cNvSpPr>
          <p:nvPr/>
        </p:nvSpPr>
        <p:spPr bwMode="auto">
          <a:xfrm>
            <a:off x="611188" y="764704"/>
            <a:ext cx="8280400" cy="1584176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it-IT" sz="2000" b="1" dirty="0" err="1">
                <a:solidFill>
                  <a:schemeClr val="bg1"/>
                </a:solidFill>
              </a:rPr>
              <a:t>Period</a:t>
            </a:r>
            <a:r>
              <a:rPr lang="it-IT" sz="2000" b="1" dirty="0">
                <a:solidFill>
                  <a:schemeClr val="bg1"/>
                </a:solidFill>
              </a:rPr>
              <a:t>:</a:t>
            </a:r>
            <a:r>
              <a:rPr lang="it-IT" sz="2000" dirty="0">
                <a:solidFill>
                  <a:schemeClr val="bg1"/>
                </a:solidFill>
              </a:rPr>
              <a:t>  </a:t>
            </a:r>
            <a:r>
              <a:rPr lang="it-IT" sz="2000" dirty="0" err="1" smtClean="0">
                <a:solidFill>
                  <a:schemeClr val="bg1"/>
                </a:solidFill>
              </a:rPr>
              <a:t>May-June</a:t>
            </a:r>
            <a:r>
              <a:rPr lang="it-IT" sz="2000" dirty="0" smtClean="0">
                <a:solidFill>
                  <a:schemeClr val="bg1"/>
                </a:solidFill>
              </a:rPr>
              <a:t>  </a:t>
            </a:r>
            <a:r>
              <a:rPr lang="it-IT" sz="2000" dirty="0" smtClean="0">
                <a:solidFill>
                  <a:schemeClr val="bg1"/>
                </a:solidFill>
              </a:rPr>
              <a:t>2003.</a:t>
            </a:r>
            <a:endParaRPr lang="it-IT" sz="20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it-IT" sz="2000" b="1" dirty="0" err="1">
                <a:solidFill>
                  <a:schemeClr val="bg1"/>
                </a:solidFill>
              </a:rPr>
              <a:t>Resolution</a:t>
            </a:r>
            <a:r>
              <a:rPr lang="it-IT" sz="2000" b="1" dirty="0">
                <a:solidFill>
                  <a:schemeClr val="bg1"/>
                </a:solidFill>
              </a:rPr>
              <a:t>:</a:t>
            </a:r>
            <a:r>
              <a:rPr lang="it-IT" sz="2000" dirty="0">
                <a:solidFill>
                  <a:schemeClr val="bg1"/>
                </a:solidFill>
              </a:rPr>
              <a:t> 30 Km, 28 </a:t>
            </a:r>
            <a:r>
              <a:rPr lang="it-IT" sz="2000" dirty="0" err="1">
                <a:solidFill>
                  <a:schemeClr val="bg1"/>
                </a:solidFill>
              </a:rPr>
              <a:t>vertical</a:t>
            </a:r>
            <a:r>
              <a:rPr lang="it-IT" sz="2000" dirty="0">
                <a:solidFill>
                  <a:schemeClr val="bg1"/>
                </a:solidFill>
              </a:rPr>
              <a:t> </a:t>
            </a:r>
            <a:r>
              <a:rPr lang="it-IT" sz="2000" dirty="0" err="1">
                <a:solidFill>
                  <a:schemeClr val="bg1"/>
                </a:solidFill>
              </a:rPr>
              <a:t>levels</a:t>
            </a:r>
            <a:r>
              <a:rPr lang="it-IT" sz="2000" dirty="0">
                <a:solidFill>
                  <a:schemeClr val="bg1"/>
                </a:solidFill>
              </a:rPr>
              <a:t> (</a:t>
            </a:r>
            <a:r>
              <a:rPr lang="it-IT" sz="2000" dirty="0" err="1">
                <a:solidFill>
                  <a:schemeClr val="bg1"/>
                </a:solidFill>
              </a:rPr>
              <a:t>p_top</a:t>
            </a:r>
            <a:r>
              <a:rPr lang="it-IT" sz="2000" dirty="0">
                <a:solidFill>
                  <a:schemeClr val="bg1"/>
                </a:solidFill>
              </a:rPr>
              <a:t> = 50 </a:t>
            </a:r>
            <a:r>
              <a:rPr lang="it-IT" sz="2000" dirty="0" err="1">
                <a:solidFill>
                  <a:schemeClr val="bg1"/>
                </a:solidFill>
              </a:rPr>
              <a:t>hPa</a:t>
            </a:r>
            <a:r>
              <a:rPr lang="it-IT" sz="2000" dirty="0">
                <a:solidFill>
                  <a:schemeClr val="bg1"/>
                </a:solidFill>
              </a:rPr>
              <a:t>, 15-16 Km).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it-IT" sz="2000" b="1" dirty="0" err="1">
                <a:solidFill>
                  <a:schemeClr val="bg1"/>
                </a:solidFill>
              </a:rPr>
              <a:t>Initial</a:t>
            </a:r>
            <a:r>
              <a:rPr lang="it-IT" sz="2000" b="1" dirty="0">
                <a:solidFill>
                  <a:schemeClr val="bg1"/>
                </a:solidFill>
              </a:rPr>
              <a:t> and </a:t>
            </a:r>
            <a:r>
              <a:rPr lang="it-IT" sz="2000" b="1" dirty="0" err="1">
                <a:solidFill>
                  <a:schemeClr val="bg1"/>
                </a:solidFill>
              </a:rPr>
              <a:t>boundary</a:t>
            </a:r>
            <a:r>
              <a:rPr lang="it-IT" sz="2000" b="1" dirty="0">
                <a:solidFill>
                  <a:schemeClr val="bg1"/>
                </a:solidFill>
              </a:rPr>
              <a:t> </a:t>
            </a:r>
            <a:r>
              <a:rPr lang="it-IT" sz="2000" b="1" dirty="0" err="1">
                <a:solidFill>
                  <a:schemeClr val="bg1"/>
                </a:solidFill>
              </a:rPr>
              <a:t>meteorological</a:t>
            </a:r>
            <a:r>
              <a:rPr lang="it-IT" sz="2000" b="1" dirty="0">
                <a:solidFill>
                  <a:schemeClr val="bg1"/>
                </a:solidFill>
              </a:rPr>
              <a:t> </a:t>
            </a:r>
            <a:r>
              <a:rPr lang="it-IT" sz="2000" b="1" dirty="0" err="1">
                <a:solidFill>
                  <a:schemeClr val="bg1"/>
                </a:solidFill>
              </a:rPr>
              <a:t>conditions</a:t>
            </a:r>
            <a:r>
              <a:rPr lang="it-IT" sz="2000" b="1" dirty="0">
                <a:solidFill>
                  <a:schemeClr val="bg1"/>
                </a:solidFill>
              </a:rPr>
              <a:t>: </a:t>
            </a:r>
            <a:r>
              <a:rPr lang="it-IT" sz="2000" dirty="0">
                <a:solidFill>
                  <a:schemeClr val="bg1"/>
                </a:solidFill>
              </a:rPr>
              <a:t>  </a:t>
            </a:r>
            <a:r>
              <a:rPr lang="it-IT" sz="2000" dirty="0" smtClean="0">
                <a:solidFill>
                  <a:schemeClr val="bg1"/>
                </a:solidFill>
              </a:rPr>
              <a:t>NCEP </a:t>
            </a:r>
            <a:r>
              <a:rPr lang="it-IT" sz="2000" dirty="0" err="1">
                <a:solidFill>
                  <a:schemeClr val="bg1"/>
                </a:solidFill>
              </a:rPr>
              <a:t>analysis</a:t>
            </a:r>
            <a:r>
              <a:rPr lang="it-IT" sz="2000" dirty="0">
                <a:solidFill>
                  <a:schemeClr val="bg1"/>
                </a:solidFill>
              </a:rPr>
              <a:t> (</a:t>
            </a:r>
            <a:r>
              <a:rPr lang="it-IT" sz="2000" dirty="0" err="1">
                <a:solidFill>
                  <a:schemeClr val="bg1"/>
                </a:solidFill>
              </a:rPr>
              <a:t>every</a:t>
            </a:r>
            <a:r>
              <a:rPr lang="it-IT" sz="2000" dirty="0">
                <a:solidFill>
                  <a:schemeClr val="bg1"/>
                </a:solidFill>
              </a:rPr>
              <a:t> 6 </a:t>
            </a:r>
            <a:r>
              <a:rPr lang="it-IT" sz="2000" dirty="0" err="1">
                <a:solidFill>
                  <a:schemeClr val="bg1"/>
                </a:solidFill>
              </a:rPr>
              <a:t>hours</a:t>
            </a:r>
            <a:r>
              <a:rPr lang="it-IT" sz="2000" dirty="0">
                <a:solidFill>
                  <a:schemeClr val="bg1"/>
                </a:solidFill>
              </a:rPr>
              <a:t>).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it-IT" sz="2000" b="1" dirty="0" err="1">
                <a:solidFill>
                  <a:schemeClr val="bg1"/>
                </a:solidFill>
              </a:rPr>
              <a:t>Initial</a:t>
            </a:r>
            <a:r>
              <a:rPr lang="it-IT" sz="2000" b="1" dirty="0">
                <a:solidFill>
                  <a:schemeClr val="bg1"/>
                </a:solidFill>
              </a:rPr>
              <a:t> and </a:t>
            </a:r>
            <a:r>
              <a:rPr lang="it-IT" sz="2000" b="1" dirty="0" err="1">
                <a:solidFill>
                  <a:schemeClr val="bg1"/>
                </a:solidFill>
              </a:rPr>
              <a:t>boundary</a:t>
            </a:r>
            <a:r>
              <a:rPr lang="it-IT" sz="2000" b="1" dirty="0">
                <a:solidFill>
                  <a:schemeClr val="bg1"/>
                </a:solidFill>
              </a:rPr>
              <a:t> </a:t>
            </a:r>
            <a:r>
              <a:rPr lang="it-IT" sz="2000" b="1" dirty="0" err="1">
                <a:solidFill>
                  <a:schemeClr val="bg1"/>
                </a:solidFill>
              </a:rPr>
              <a:t>chemical</a:t>
            </a:r>
            <a:r>
              <a:rPr lang="it-IT" sz="2000" b="1" dirty="0">
                <a:solidFill>
                  <a:schemeClr val="bg1"/>
                </a:solidFill>
              </a:rPr>
              <a:t> </a:t>
            </a:r>
            <a:r>
              <a:rPr lang="it-IT" sz="2000" b="1" dirty="0" err="1">
                <a:solidFill>
                  <a:schemeClr val="bg1"/>
                </a:solidFill>
              </a:rPr>
              <a:t>conditions</a:t>
            </a:r>
            <a:r>
              <a:rPr lang="it-IT" sz="2000" b="1" dirty="0">
                <a:solidFill>
                  <a:schemeClr val="bg1"/>
                </a:solidFill>
              </a:rPr>
              <a:t>: </a:t>
            </a:r>
            <a:r>
              <a:rPr lang="it-IT" sz="2000" dirty="0">
                <a:solidFill>
                  <a:schemeClr val="bg1"/>
                </a:solidFill>
              </a:rPr>
              <a:t>climatological </a:t>
            </a:r>
            <a:r>
              <a:rPr lang="it-IT" sz="2000" dirty="0" err="1">
                <a:solidFill>
                  <a:schemeClr val="bg1"/>
                </a:solidFill>
              </a:rPr>
              <a:t>profiles</a:t>
            </a:r>
            <a:r>
              <a:rPr lang="it-IT" sz="2000" dirty="0" smtClean="0">
                <a:solidFill>
                  <a:schemeClr val="bg1"/>
                </a:solidFill>
              </a:rPr>
              <a:t>.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3" name="Rectangle 28"/>
          <p:cNvSpPr>
            <a:spLocks noChangeArrowheads="1"/>
          </p:cNvSpPr>
          <p:nvPr/>
        </p:nvSpPr>
        <p:spPr bwMode="auto">
          <a:xfrm>
            <a:off x="457200" y="-171400"/>
            <a:ext cx="82296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400" b="1" dirty="0" smtClean="0">
                <a:solidFill>
                  <a:srgbClr val="FFFF00"/>
                </a:solidFill>
              </a:rPr>
              <a:t>WRF/CHEM </a:t>
            </a:r>
            <a:r>
              <a:rPr lang="it-IT" sz="4400" b="1" dirty="0">
                <a:solidFill>
                  <a:srgbClr val="FFFF00"/>
                </a:solidFill>
              </a:rPr>
              <a:t>SETUP </a:t>
            </a:r>
            <a:endParaRPr lang="it-IT" sz="4000" b="1" dirty="0">
              <a:solidFill>
                <a:srgbClr val="FF3300"/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07950" y="2420888"/>
          <a:ext cx="5447928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3964"/>
                <a:gridCol w="2723964"/>
              </a:tblGrid>
              <a:tr h="24402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PHYSICAL PROCESS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WRF/CHEM OPTION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24402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MICROPHYSIC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MORRISON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24402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LONGWAWE 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RRTM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24402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SHORTWAWE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GODDARD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24402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SURFACE LAYER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MONIN-OBUKHOV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24402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LAND SURFACE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NOAH LSM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24402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PBL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MYNN LEVEL 2.5 PBL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24402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CUMULUS CLOUDS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G3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24402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PHOTOLYSIS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MADRONICH</a:t>
                      </a:r>
                      <a:r>
                        <a:rPr lang="it-IT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24402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BIOGENIC EMISSIONS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MEGAN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24402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WET DEPOSITION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INCLUDED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  <a:tr h="24402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FEEDBACK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FF00"/>
                          </a:solidFill>
                        </a:rPr>
                        <a:t>NO</a:t>
                      </a:r>
                      <a:endParaRPr lang="it-IT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00FF"/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5580112" y="3068960"/>
            <a:ext cx="3563887" cy="156966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400" b="1" dirty="0" err="1" smtClean="0"/>
              <a:t>Anthropogenic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Emissions</a:t>
            </a:r>
            <a:r>
              <a:rPr lang="it-IT" sz="2400" b="1" dirty="0" smtClean="0"/>
              <a:t>:</a:t>
            </a:r>
          </a:p>
          <a:p>
            <a:pPr algn="ctr"/>
            <a:endParaRPr lang="it-IT" sz="2400" b="1" dirty="0" smtClean="0"/>
          </a:p>
          <a:p>
            <a:pPr algn="ctr"/>
            <a:r>
              <a:rPr lang="it-IT" sz="2400" b="1" dirty="0" smtClean="0"/>
              <a:t>EMEP and </a:t>
            </a:r>
            <a:r>
              <a:rPr lang="it-IT" sz="2400" b="1" dirty="0" err="1" smtClean="0"/>
              <a:t>Laboratoire</a:t>
            </a:r>
            <a:r>
              <a:rPr lang="it-IT" sz="2400" b="1" dirty="0" smtClean="0"/>
              <a:t> d’Aerologie </a:t>
            </a:r>
            <a:r>
              <a:rPr lang="it-IT" sz="2400" b="1" dirty="0" err="1" smtClean="0"/>
              <a:t>for</a:t>
            </a:r>
            <a:r>
              <a:rPr lang="it-IT" sz="2400" b="1" dirty="0" smtClean="0"/>
              <a:t> OC/EC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-273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FF00"/>
                </a:solidFill>
              </a:rPr>
              <a:t>	WRF/CHEM vs EC/OC EMEP DATA (2002-2003 CAMPAIGN)</a:t>
            </a:r>
            <a:endParaRPr lang="it-IT" sz="36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paolot\Documents\EMEP\ECOC\figs\bar_ECOC_RACMsoa_EUR3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24744"/>
            <a:ext cx="5022079" cy="2752117"/>
          </a:xfrm>
          <a:prstGeom prst="rect">
            <a:avLst/>
          </a:prstGeom>
          <a:noFill/>
        </p:spPr>
      </p:pic>
      <p:pic>
        <p:nvPicPr>
          <p:cNvPr id="1027" name="Picture 3" descr="C:\Users\paolot\Documents\EMEP\ECOC\figs\scatter_ECOC_RACMsoa_EUR30_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819105"/>
            <a:ext cx="5272186" cy="2778247"/>
          </a:xfrm>
          <a:prstGeom prst="rect">
            <a:avLst/>
          </a:prstGeom>
          <a:noFill/>
        </p:spPr>
      </p:pic>
      <p:sp>
        <p:nvSpPr>
          <p:cNvPr id="5" name="CasellaDiTesto 4"/>
          <p:cNvSpPr txBox="1">
            <a:spLocks noChangeAspect="1"/>
          </p:cNvSpPr>
          <p:nvPr/>
        </p:nvSpPr>
        <p:spPr>
          <a:xfrm>
            <a:off x="107504" y="4726885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bg1"/>
                </a:solidFill>
              </a:rPr>
              <a:t>EC:  r=0.64  bias=-17%</a:t>
            </a:r>
          </a:p>
          <a:p>
            <a:r>
              <a:rPr lang="it-IT" sz="2800" b="1" dirty="0" smtClean="0">
                <a:solidFill>
                  <a:schemeClr val="bg1"/>
                </a:solidFill>
              </a:rPr>
              <a:t>OA: r=0.70  bias=-38%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599256" y="1630541"/>
            <a:ext cx="4509248" cy="1200329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 algn="ctr"/>
            <a:r>
              <a:rPr lang="it-IT" sz="3600" b="1" dirty="0" err="1" smtClean="0"/>
              <a:t>Daily</a:t>
            </a:r>
            <a:r>
              <a:rPr lang="it-IT" sz="3600" b="1" dirty="0" smtClean="0"/>
              <a:t> sample/week</a:t>
            </a:r>
          </a:p>
          <a:p>
            <a:r>
              <a:rPr lang="it-IT" sz="3600" b="1" dirty="0" err="1" smtClean="0"/>
              <a:t>Obeservd</a:t>
            </a:r>
            <a:r>
              <a:rPr lang="it-IT" sz="3600" b="1" dirty="0" smtClean="0"/>
              <a:t>  </a:t>
            </a:r>
            <a:r>
              <a:rPr lang="it-IT" sz="3600" b="1" dirty="0" smtClean="0"/>
              <a:t>OA = 1.6 OC</a:t>
            </a:r>
            <a:endParaRPr lang="it-IT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972616" y="44624"/>
            <a:ext cx="10225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FF00"/>
                </a:solidFill>
              </a:rPr>
              <a:t>	WRF/CHEM vs EC/OC EMEP DATA: </a:t>
            </a:r>
            <a:r>
              <a:rPr lang="it-IT" sz="3600" b="1" dirty="0" smtClean="0">
                <a:solidFill>
                  <a:srgbClr val="FFFF00"/>
                </a:solidFill>
              </a:rPr>
              <a:t>OA:EC </a:t>
            </a:r>
            <a:r>
              <a:rPr lang="it-IT" sz="3600" b="1" dirty="0" smtClean="0">
                <a:solidFill>
                  <a:srgbClr val="FFFF00"/>
                </a:solidFill>
              </a:rPr>
              <a:t>RATIO</a:t>
            </a:r>
            <a:endParaRPr lang="it-IT" sz="3600" b="1" dirty="0">
              <a:solidFill>
                <a:srgbClr val="FFFF00"/>
              </a:solidFill>
            </a:endParaRPr>
          </a:p>
        </p:txBody>
      </p:sp>
      <p:pic>
        <p:nvPicPr>
          <p:cNvPr id="2050" name="Picture 2" descr="C:\Users\paolot\Documents\EMEP\ECOC\figs\ratio_ECOC_RACMsoa_EUR30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225" y="908720"/>
            <a:ext cx="7321550" cy="3944937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1475656" y="848906"/>
            <a:ext cx="24690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 smtClean="0"/>
              <a:t>OBSERVED</a:t>
            </a:r>
            <a:endParaRPr lang="it-IT" sz="40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900497" y="848906"/>
            <a:ext cx="23439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 smtClean="0"/>
              <a:t>MODELED</a:t>
            </a:r>
            <a:endParaRPr lang="it-IT" sz="4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3568" y="5157192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</a:rPr>
              <a:t>WRF/Chem </a:t>
            </a:r>
            <a:r>
              <a:rPr lang="it-IT" sz="3200" b="1" dirty="0" err="1" smtClean="0">
                <a:solidFill>
                  <a:schemeClr val="bg1"/>
                </a:solidFill>
              </a:rPr>
              <a:t>underestimates</a:t>
            </a:r>
            <a:r>
              <a:rPr lang="it-IT" sz="3200" b="1" dirty="0" smtClean="0">
                <a:solidFill>
                  <a:schemeClr val="bg1"/>
                </a:solidFill>
              </a:rPr>
              <a:t> the </a:t>
            </a:r>
            <a:r>
              <a:rPr lang="it-IT" sz="3200" b="1" dirty="0" err="1" smtClean="0">
                <a:solidFill>
                  <a:schemeClr val="bg1"/>
                </a:solidFill>
              </a:rPr>
              <a:t>observed</a:t>
            </a:r>
            <a:r>
              <a:rPr lang="it-IT" sz="3200" b="1" dirty="0" smtClean="0">
                <a:solidFill>
                  <a:schemeClr val="bg1"/>
                </a:solidFill>
              </a:rPr>
              <a:t>  </a:t>
            </a:r>
          </a:p>
          <a:p>
            <a:pPr algn="ctr"/>
            <a:r>
              <a:rPr lang="it-IT" sz="3200" b="1" dirty="0" err="1" smtClean="0">
                <a:solidFill>
                  <a:schemeClr val="bg1"/>
                </a:solidFill>
              </a:rPr>
              <a:t>correlation</a:t>
            </a:r>
            <a:r>
              <a:rPr lang="it-IT" sz="3200" b="1" dirty="0" smtClean="0">
                <a:solidFill>
                  <a:schemeClr val="bg1"/>
                </a:solidFill>
              </a:rPr>
              <a:t> and </a:t>
            </a:r>
            <a:r>
              <a:rPr lang="it-IT" sz="3200" b="1" dirty="0" err="1" smtClean="0">
                <a:solidFill>
                  <a:schemeClr val="bg1"/>
                </a:solidFill>
              </a:rPr>
              <a:t>slope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</a:rPr>
              <a:t>of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 smtClean="0">
                <a:solidFill>
                  <a:schemeClr val="bg1"/>
                </a:solidFill>
              </a:rPr>
              <a:t>OA:EC </a:t>
            </a:r>
            <a:r>
              <a:rPr lang="it-IT" sz="3200" b="1" dirty="0" err="1" smtClean="0">
                <a:solidFill>
                  <a:schemeClr val="bg1"/>
                </a:solidFill>
              </a:rPr>
              <a:t>ratio</a:t>
            </a:r>
            <a:endParaRPr lang="it-IT" sz="3200" b="1" dirty="0">
              <a:solidFill>
                <a:schemeClr val="bg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2987824" y="3429000"/>
            <a:ext cx="115212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6516216" y="3356992"/>
            <a:ext cx="115212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900608" y="44624"/>
            <a:ext cx="10225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FF00"/>
                </a:solidFill>
              </a:rPr>
              <a:t>	DIURNAL VARIATION OF MODELED OA COMPOSITION AT EMEP STATIONS </a:t>
            </a:r>
            <a:endParaRPr lang="it-IT" sz="3600" b="1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Users\paolot\Documents\EMEP\ECOC\figs\cycle_ECOC_RACMsoa_EUR30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6928" y="1264444"/>
            <a:ext cx="5125352" cy="3128129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683568" y="4437112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bg1"/>
                </a:solidFill>
              </a:rPr>
              <a:t>Modeled</a:t>
            </a:r>
            <a:r>
              <a:rPr lang="it-IT" sz="2400" b="1" dirty="0" smtClean="0">
                <a:solidFill>
                  <a:schemeClr val="bg1"/>
                </a:solidFill>
              </a:rPr>
              <a:t> OA </a:t>
            </a:r>
            <a:r>
              <a:rPr lang="it-IT" sz="2400" b="1" dirty="0" err="1" smtClean="0">
                <a:solidFill>
                  <a:schemeClr val="bg1"/>
                </a:solidFill>
              </a:rPr>
              <a:t>composition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is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nearly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constant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during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all</a:t>
            </a:r>
            <a:r>
              <a:rPr lang="it-IT" sz="2400" b="1" dirty="0" smtClean="0">
                <a:solidFill>
                  <a:schemeClr val="bg1"/>
                </a:solidFill>
              </a:rPr>
              <a:t> the </a:t>
            </a:r>
            <a:r>
              <a:rPr lang="it-IT" sz="2400" b="1" dirty="0" err="1" smtClean="0">
                <a:solidFill>
                  <a:schemeClr val="bg1"/>
                </a:solidFill>
              </a:rPr>
              <a:t>day</a:t>
            </a:r>
            <a:r>
              <a:rPr lang="it-IT" sz="2400" b="1" dirty="0" smtClean="0">
                <a:solidFill>
                  <a:schemeClr val="bg1"/>
                </a:solidFill>
              </a:rPr>
              <a:t>.</a:t>
            </a:r>
          </a:p>
          <a:p>
            <a:endParaRPr lang="it-IT" sz="2400" b="1" dirty="0" smtClean="0">
              <a:solidFill>
                <a:schemeClr val="bg1"/>
              </a:solidFill>
            </a:endParaRPr>
          </a:p>
          <a:p>
            <a:r>
              <a:rPr lang="it-IT" sz="2400" b="1" dirty="0" err="1" smtClean="0">
                <a:solidFill>
                  <a:schemeClr val="bg1"/>
                </a:solidFill>
              </a:rPr>
              <a:t>Simulated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smtClean="0">
                <a:solidFill>
                  <a:schemeClr val="bg1"/>
                </a:solidFill>
              </a:rPr>
              <a:t>SOA/OA: 80%, </a:t>
            </a:r>
            <a:r>
              <a:rPr lang="it-IT" sz="2400" b="1" dirty="0" smtClean="0">
                <a:solidFill>
                  <a:schemeClr val="bg1"/>
                </a:solidFill>
              </a:rPr>
              <a:t>at the upper end </a:t>
            </a:r>
            <a:r>
              <a:rPr lang="it-IT" sz="2400" b="1" dirty="0" err="1" smtClean="0">
                <a:solidFill>
                  <a:schemeClr val="bg1"/>
                </a:solidFill>
              </a:rPr>
              <a:t>of</a:t>
            </a:r>
            <a:r>
              <a:rPr lang="it-IT" sz="2400" b="1" dirty="0" smtClean="0">
                <a:solidFill>
                  <a:schemeClr val="bg1"/>
                </a:solidFill>
              </a:rPr>
              <a:t>  the 50-80% </a:t>
            </a:r>
            <a:r>
              <a:rPr lang="it-IT" sz="2400" b="1" dirty="0" err="1" smtClean="0">
                <a:solidFill>
                  <a:schemeClr val="bg1"/>
                </a:solidFill>
              </a:rPr>
              <a:t>observed</a:t>
            </a:r>
            <a:r>
              <a:rPr lang="it-IT" sz="2400" b="1" dirty="0" smtClean="0">
                <a:solidFill>
                  <a:schemeClr val="bg1"/>
                </a:solidFill>
              </a:rPr>
              <a:t> [</a:t>
            </a:r>
            <a:r>
              <a:rPr lang="it-IT" sz="2400" b="1" dirty="0" err="1" smtClean="0">
                <a:solidFill>
                  <a:schemeClr val="bg1"/>
                </a:solidFill>
              </a:rPr>
              <a:t>Jiminez</a:t>
            </a:r>
            <a:r>
              <a:rPr lang="it-IT" sz="2400" b="1" dirty="0" smtClean="0">
                <a:solidFill>
                  <a:schemeClr val="bg1"/>
                </a:solidFill>
              </a:rPr>
              <a:t>  </a:t>
            </a:r>
            <a:r>
              <a:rPr lang="it-IT" sz="2400" b="1" dirty="0" err="1" smtClean="0">
                <a:solidFill>
                  <a:schemeClr val="bg1"/>
                </a:solidFill>
              </a:rPr>
              <a:t>et</a:t>
            </a:r>
            <a:r>
              <a:rPr lang="it-IT" sz="2400" b="1" dirty="0" smtClean="0">
                <a:solidFill>
                  <a:schemeClr val="bg1"/>
                </a:solidFill>
              </a:rPr>
              <a:t> al., Science, 2009]</a:t>
            </a:r>
          </a:p>
          <a:p>
            <a:endParaRPr lang="it-IT" sz="2400" b="1" dirty="0" smtClean="0">
              <a:solidFill>
                <a:schemeClr val="bg1"/>
              </a:solidFill>
            </a:endParaRPr>
          </a:p>
          <a:p>
            <a:r>
              <a:rPr lang="it-IT" sz="2400" b="1" dirty="0" err="1" smtClean="0">
                <a:solidFill>
                  <a:schemeClr val="bg1"/>
                </a:solidFill>
              </a:rPr>
              <a:t>Simulated</a:t>
            </a:r>
            <a:r>
              <a:rPr lang="it-IT" sz="2400" b="1" dirty="0" smtClean="0">
                <a:solidFill>
                  <a:schemeClr val="bg1"/>
                </a:solidFill>
              </a:rPr>
              <a:t> BSOA/SOA: 30% (50-60% in South </a:t>
            </a:r>
            <a:r>
              <a:rPr lang="it-IT" sz="2400" b="1" dirty="0" err="1" smtClean="0">
                <a:solidFill>
                  <a:schemeClr val="bg1"/>
                </a:solidFill>
              </a:rPr>
              <a:t>Europe</a:t>
            </a:r>
            <a:r>
              <a:rPr lang="it-IT" sz="2400" b="1" dirty="0" smtClean="0">
                <a:solidFill>
                  <a:schemeClr val="bg1"/>
                </a:solidFill>
              </a:rPr>
              <a:t>) 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972616" y="44624"/>
            <a:ext cx="10225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FF00"/>
                </a:solidFill>
              </a:rPr>
              <a:t>	PM2.5: WRF/Chem vs EMEP (10-19 May 2003)</a:t>
            </a:r>
            <a:endParaRPr lang="it-IT" sz="36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paolot\Documents\Conferenze\ITM_2012\dati\pm25_racm_so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983" y="836712"/>
            <a:ext cx="3180953" cy="2933334"/>
          </a:xfrm>
          <a:prstGeom prst="rect">
            <a:avLst/>
          </a:prstGeom>
          <a:noFill/>
        </p:spPr>
      </p:pic>
      <p:pic>
        <p:nvPicPr>
          <p:cNvPr id="1027" name="Picture 3" descr="C:\Users\paolot\Documents\Conferenze\ITM_2012\dati\pm25_racm_soa_aqche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1487" y="836712"/>
            <a:ext cx="3180953" cy="2933334"/>
          </a:xfrm>
          <a:prstGeom prst="rect">
            <a:avLst/>
          </a:prstGeom>
          <a:noFill/>
        </p:spPr>
      </p:pic>
      <p:pic>
        <p:nvPicPr>
          <p:cNvPr id="1028" name="Picture 4" descr="C:\Users\paolot\Documents\Conferenze\ITM_2012\dati\pm25_racm_sorg_aqche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983" y="3861048"/>
            <a:ext cx="3180953" cy="2933334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2267744" y="908720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NO FEEDBACK</a:t>
            </a:r>
            <a:endParaRPr lang="it-IT" sz="24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732240" y="908720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WITH FEEDBACK</a:t>
            </a:r>
            <a:endParaRPr lang="it-IT" sz="24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787078" y="1988840"/>
            <a:ext cx="1136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r=0.34</a:t>
            </a:r>
            <a:endParaRPr lang="it-IT" sz="28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323582" y="1988840"/>
            <a:ext cx="1136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r=0.43</a:t>
            </a:r>
            <a:endParaRPr lang="it-IT" sz="28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788024" y="4077072"/>
            <a:ext cx="41044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err="1" smtClean="0">
                <a:solidFill>
                  <a:schemeClr val="bg1"/>
                </a:solidFill>
              </a:rPr>
              <a:t>With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</a:rPr>
              <a:t>direct</a:t>
            </a:r>
            <a:r>
              <a:rPr lang="it-IT" sz="3200" b="1" dirty="0" smtClean="0">
                <a:solidFill>
                  <a:schemeClr val="bg1"/>
                </a:solidFill>
              </a:rPr>
              <a:t> and </a:t>
            </a:r>
            <a:r>
              <a:rPr lang="it-IT" sz="3200" b="1" dirty="0" err="1" smtClean="0">
                <a:solidFill>
                  <a:schemeClr val="bg1"/>
                </a:solidFill>
              </a:rPr>
              <a:t>indirect</a:t>
            </a:r>
            <a:r>
              <a:rPr lang="it-IT" sz="3200" b="1" dirty="0" smtClean="0">
                <a:solidFill>
                  <a:schemeClr val="bg1"/>
                </a:solidFill>
              </a:rPr>
              <a:t> aerosol feedback, the </a:t>
            </a:r>
            <a:r>
              <a:rPr lang="it-IT" sz="3200" b="1" dirty="0" err="1" smtClean="0">
                <a:solidFill>
                  <a:schemeClr val="bg1"/>
                </a:solidFill>
              </a:rPr>
              <a:t>simulation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</a:rPr>
              <a:t>of</a:t>
            </a:r>
            <a:r>
              <a:rPr lang="it-IT" sz="3200" b="1" dirty="0" smtClean="0">
                <a:solidFill>
                  <a:schemeClr val="bg1"/>
                </a:solidFill>
              </a:rPr>
              <a:t> PM2.5 </a:t>
            </a:r>
            <a:r>
              <a:rPr lang="it-IT" sz="3200" b="1" dirty="0" err="1" smtClean="0">
                <a:solidFill>
                  <a:schemeClr val="bg1"/>
                </a:solidFill>
              </a:rPr>
              <a:t>improves</a:t>
            </a:r>
            <a:r>
              <a:rPr lang="it-IT" sz="3200" b="1" dirty="0" smtClean="0">
                <a:solidFill>
                  <a:schemeClr val="bg1"/>
                </a:solidFill>
              </a:rPr>
              <a:t>.</a:t>
            </a:r>
            <a:endParaRPr lang="it-IT" sz="3200" b="1" dirty="0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691680" y="4110171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SORGAM WITH FEEDBACK</a:t>
            </a:r>
            <a:endParaRPr lang="it-IT" sz="24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715070" y="5354052"/>
            <a:ext cx="1136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/>
              <a:t>r=0.20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-972616" y="-99392"/>
            <a:ext cx="10225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FF00"/>
                </a:solidFill>
              </a:rPr>
              <a:t>	AOT@400 </a:t>
            </a:r>
            <a:r>
              <a:rPr lang="it-IT" sz="3600" b="1" dirty="0" err="1" smtClean="0">
                <a:solidFill>
                  <a:srgbClr val="FFFF00"/>
                </a:solidFill>
              </a:rPr>
              <a:t>nm</a:t>
            </a:r>
            <a:r>
              <a:rPr lang="it-IT" sz="3600" b="1" dirty="0" smtClean="0">
                <a:solidFill>
                  <a:srgbClr val="FFFF00"/>
                </a:solidFill>
              </a:rPr>
              <a:t>: WRF/Chem vs MODIS (</a:t>
            </a:r>
            <a:r>
              <a:rPr lang="it-IT" sz="2800" b="1" dirty="0" smtClean="0">
                <a:solidFill>
                  <a:srgbClr val="FFFF00"/>
                </a:solidFill>
              </a:rPr>
              <a:t>11/05/2003</a:t>
            </a:r>
            <a:r>
              <a:rPr lang="it-IT" sz="3600" b="1" dirty="0" smtClean="0">
                <a:solidFill>
                  <a:srgbClr val="FFFF00"/>
                </a:solidFill>
              </a:rPr>
              <a:t>)</a:t>
            </a:r>
            <a:endParaRPr lang="it-IT" sz="36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paolot\Documents\Conferenze\ITM_2012\dati\AODc_MOD08_D3.A2003131.051.2010320040648.png"/>
          <p:cNvPicPr>
            <a:picLocks noChangeAspect="1" noChangeArrowheads="1"/>
          </p:cNvPicPr>
          <p:nvPr/>
        </p:nvPicPr>
        <p:blipFill>
          <a:blip r:embed="rId3" cstate="print"/>
          <a:srcRect l="5743" r="5722"/>
          <a:stretch>
            <a:fillRect/>
          </a:stretch>
        </p:blipFill>
        <p:spPr bwMode="auto">
          <a:xfrm>
            <a:off x="323528" y="984441"/>
            <a:ext cx="3564756" cy="3020623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1259632" y="476672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</a:rPr>
              <a:t>MODIS</a:t>
            </a:r>
            <a:endParaRPr lang="it-IT" sz="3200" b="1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paolot\Documents\Conferenze\ITM_2012\dati\aod_racmsorg_11052003.png"/>
          <p:cNvPicPr preferRelativeResize="0">
            <a:picLocks noChangeArrowheads="1"/>
          </p:cNvPicPr>
          <p:nvPr/>
        </p:nvPicPr>
        <p:blipFill>
          <a:blip r:embed="rId4" cstate="print"/>
          <a:srcRect l="5864" t="2137" r="8103" b="3364"/>
          <a:stretch>
            <a:fillRect/>
          </a:stretch>
        </p:blipFill>
        <p:spPr bwMode="auto">
          <a:xfrm>
            <a:off x="5004048" y="908720"/>
            <a:ext cx="3564000" cy="3020400"/>
          </a:xfrm>
          <a:prstGeom prst="rect">
            <a:avLst/>
          </a:prstGeom>
          <a:noFill/>
        </p:spPr>
      </p:pic>
      <p:pic>
        <p:nvPicPr>
          <p:cNvPr id="1028" name="Picture 4" descr="C:\Users\paolot\Documents\Conferenze\ITM_2012\dati\aod_racmsoa_11052003.png"/>
          <p:cNvPicPr preferRelativeResize="0">
            <a:picLocks noChangeArrowheads="1"/>
          </p:cNvPicPr>
          <p:nvPr/>
        </p:nvPicPr>
        <p:blipFill>
          <a:blip r:embed="rId5" cstate="print"/>
          <a:srcRect l="5864" r="6971" b="3364"/>
          <a:stretch>
            <a:fillRect/>
          </a:stretch>
        </p:blipFill>
        <p:spPr bwMode="auto">
          <a:xfrm>
            <a:off x="359928" y="3837600"/>
            <a:ext cx="3564000" cy="3020400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4716016" y="476672"/>
            <a:ext cx="4032448" cy="523220"/>
          </a:xfrm>
          <a:prstGeom prst="rect">
            <a:avLst/>
          </a:prstGeom>
          <a:solidFill>
            <a:srgbClr val="3366FF">
              <a:alpha val="8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</a:rPr>
              <a:t> SORGAM </a:t>
            </a:r>
            <a:r>
              <a:rPr lang="it-IT" sz="2800" b="1" dirty="0" err="1" smtClean="0">
                <a:solidFill>
                  <a:schemeClr val="bg1"/>
                </a:solidFill>
              </a:rPr>
              <a:t>with</a:t>
            </a:r>
            <a:r>
              <a:rPr lang="it-IT" sz="2800" b="1" dirty="0" smtClean="0">
                <a:solidFill>
                  <a:schemeClr val="bg1"/>
                </a:solidFill>
              </a:rPr>
              <a:t> FEEDBACK</a:t>
            </a:r>
            <a:endParaRPr lang="it-IT" sz="2800" b="1" dirty="0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5496" y="3573016"/>
            <a:ext cx="4248472" cy="523220"/>
          </a:xfrm>
          <a:prstGeom prst="rect">
            <a:avLst/>
          </a:prstGeom>
          <a:solidFill>
            <a:srgbClr val="3366FF">
              <a:alpha val="8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FF00"/>
                </a:solidFill>
              </a:rPr>
              <a:t> NEW SOA </a:t>
            </a:r>
            <a:r>
              <a:rPr lang="it-IT" sz="2800" b="1" dirty="0" err="1" smtClean="0">
                <a:solidFill>
                  <a:srgbClr val="FFFF00"/>
                </a:solidFill>
              </a:rPr>
              <a:t>with</a:t>
            </a:r>
            <a:r>
              <a:rPr lang="it-IT" sz="2800" b="1" dirty="0" smtClean="0">
                <a:solidFill>
                  <a:srgbClr val="FFFF00"/>
                </a:solidFill>
              </a:rPr>
              <a:t> FEEDBACK</a:t>
            </a:r>
            <a:endParaRPr lang="it-IT" sz="2800" b="1" dirty="0">
              <a:solidFill>
                <a:srgbClr val="FFFF00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2411760" y="1196752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2267744" y="4005064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1259632" y="2924944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1412032" y="5589240"/>
            <a:ext cx="64807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4572000" y="4437112"/>
            <a:ext cx="42839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</a:rPr>
              <a:t>New SOA </a:t>
            </a:r>
            <a:r>
              <a:rPr lang="it-IT" sz="3200" b="1" dirty="0" err="1" smtClean="0">
                <a:solidFill>
                  <a:schemeClr val="bg1"/>
                </a:solidFill>
              </a:rPr>
              <a:t>parameterization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</a:rPr>
              <a:t>is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</a:rPr>
              <a:t>able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</a:rPr>
              <a:t>to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</a:rPr>
              <a:t>capture</a:t>
            </a:r>
            <a:r>
              <a:rPr lang="it-IT" sz="3200" b="1" dirty="0" smtClean="0">
                <a:solidFill>
                  <a:schemeClr val="bg1"/>
                </a:solidFill>
              </a:rPr>
              <a:t> the </a:t>
            </a:r>
            <a:r>
              <a:rPr lang="it-IT" sz="3200" b="1" dirty="0" err="1" smtClean="0">
                <a:solidFill>
                  <a:schemeClr val="bg1"/>
                </a:solidFill>
              </a:rPr>
              <a:t>variability</a:t>
            </a:r>
            <a:r>
              <a:rPr lang="it-IT" sz="3200" b="1" dirty="0" smtClean="0">
                <a:solidFill>
                  <a:schemeClr val="bg1"/>
                </a:solidFill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</a:rPr>
              <a:t>of</a:t>
            </a:r>
            <a:r>
              <a:rPr lang="it-IT" sz="3200" b="1" dirty="0" smtClean="0">
                <a:solidFill>
                  <a:schemeClr val="bg1"/>
                </a:solidFill>
              </a:rPr>
              <a:t> AOT</a:t>
            </a:r>
            <a:endParaRPr lang="it-IT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528</Words>
  <Application>Microsoft Office PowerPoint</Application>
  <PresentationFormat>Presentazione su schermo (4:3)</PresentationFormat>
  <Paragraphs>119</Paragraphs>
  <Slides>12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P2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paolot</dc:creator>
  <cp:lastModifiedBy>paolot</cp:lastModifiedBy>
  <cp:revision>59</cp:revision>
  <dcterms:created xsi:type="dcterms:W3CDTF">2012-05-05T07:29:41Z</dcterms:created>
  <dcterms:modified xsi:type="dcterms:W3CDTF">2012-05-08T07:31:56Z</dcterms:modified>
</cp:coreProperties>
</file>