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0" r:id="rId14"/>
    <p:sldId id="269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582594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6355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pic>
        <p:nvPicPr>
          <p:cNvPr id="4" name="Immagine 3" descr="logo.gi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16122" y="188640"/>
            <a:ext cx="520374" cy="606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582594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pic>
        <p:nvPicPr>
          <p:cNvPr id="3" name="Immagine 2" descr="logo.gi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16122" y="188640"/>
            <a:ext cx="520374" cy="606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F966-0692-4299-A8E4-C248AF327150}" type="datetimeFigureOut">
              <a:rPr lang="it-IT" smtClean="0"/>
              <a:pPr/>
              <a:t>26/08/2013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DD00-3DEE-4B6A-98A5-4C424B4B9E96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e.curci@aquila.infn.it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496300" cy="79181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2400" dirty="0" smtClean="0"/>
              <a:t>On the interplay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upper and </a:t>
            </a:r>
            <a:r>
              <a:rPr lang="it-IT" sz="2400" dirty="0" err="1" smtClean="0"/>
              <a:t>ground</a:t>
            </a:r>
            <a:r>
              <a:rPr lang="it-IT" sz="2400" dirty="0" smtClean="0"/>
              <a:t> </a:t>
            </a:r>
            <a:r>
              <a:rPr lang="it-IT" sz="2400" dirty="0" err="1" smtClean="0"/>
              <a:t>levels</a:t>
            </a:r>
            <a:r>
              <a:rPr lang="it-IT" sz="2400" dirty="0" smtClean="0"/>
              <a:t> </a:t>
            </a:r>
            <a:r>
              <a:rPr lang="it-IT" sz="2400" dirty="0" err="1" smtClean="0"/>
              <a:t>dynamics</a:t>
            </a:r>
            <a:r>
              <a:rPr lang="it-IT" sz="2400" dirty="0" smtClean="0"/>
              <a:t> and </a:t>
            </a:r>
            <a:r>
              <a:rPr lang="it-IT" sz="2400" dirty="0" err="1" smtClean="0"/>
              <a:t>chemistry</a:t>
            </a:r>
            <a:r>
              <a:rPr lang="it-IT" sz="2400" dirty="0" smtClean="0"/>
              <a:t> in </a:t>
            </a:r>
            <a:r>
              <a:rPr lang="it-IT" sz="2400" dirty="0" err="1" smtClean="0"/>
              <a:t>determining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surface</a:t>
            </a:r>
            <a:r>
              <a:rPr lang="it-IT" sz="2400" dirty="0" smtClean="0"/>
              <a:t> aerosol budget</a:t>
            </a:r>
            <a:endParaRPr lang="it-IT" sz="2400" dirty="0"/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8713787" cy="503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Gabriele Curci</a:t>
            </a:r>
            <a:r>
              <a:rPr lang="en-US" sz="1600" baseline="30000" dirty="0" smtClean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,</a:t>
            </a:r>
          </a:p>
          <a:p>
            <a:pPr>
              <a:defRPr/>
            </a:pPr>
            <a:r>
              <a:rPr lang="it-IT" sz="1200" dirty="0" smtClean="0"/>
              <a:t>L. Ferrero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, P. Tuccella</a:t>
            </a:r>
            <a:r>
              <a:rPr lang="it-IT" sz="1200" baseline="30000" dirty="0" smtClean="0"/>
              <a:t>1</a:t>
            </a:r>
            <a:r>
              <a:rPr lang="it-IT" sz="1200" dirty="0" smtClean="0"/>
              <a:t>, F. Angelini</a:t>
            </a:r>
            <a:r>
              <a:rPr lang="it-IT" sz="1200" baseline="30000" dirty="0" smtClean="0"/>
              <a:t>3</a:t>
            </a:r>
            <a:r>
              <a:rPr lang="it-IT" sz="1200" dirty="0" smtClean="0"/>
              <a:t>, F. Barnaba</a:t>
            </a:r>
            <a:r>
              <a:rPr lang="it-IT" sz="1200" baseline="30000" dirty="0" smtClean="0"/>
              <a:t>4</a:t>
            </a:r>
            <a:r>
              <a:rPr lang="it-IT" sz="1200" dirty="0" smtClean="0"/>
              <a:t>, E. Bolzacchini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, M. C. Facchini</a:t>
            </a:r>
            <a:r>
              <a:rPr lang="it-IT" sz="1200" baseline="30000" dirty="0" smtClean="0"/>
              <a:t>5</a:t>
            </a:r>
            <a:r>
              <a:rPr lang="it-IT" sz="1200" dirty="0" smtClean="0"/>
              <a:t>, G. P. Gobbi</a:t>
            </a:r>
            <a:r>
              <a:rPr lang="it-IT" sz="1200" baseline="30000" dirty="0" smtClean="0"/>
              <a:t>4</a:t>
            </a:r>
            <a:r>
              <a:rPr lang="it-IT" sz="1200" dirty="0" smtClean="0"/>
              <a:t>, T. C. Landi</a:t>
            </a:r>
            <a:r>
              <a:rPr lang="it-IT" sz="1200" baseline="30000" dirty="0" smtClean="0"/>
              <a:t>5</a:t>
            </a:r>
            <a:r>
              <a:rPr lang="it-IT" sz="1200" dirty="0" smtClean="0"/>
              <a:t>, M. G. Perrone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, S. Sangiorgi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, P. Stocchi</a:t>
            </a:r>
            <a:r>
              <a:rPr lang="it-IT" sz="1200" baseline="30000" dirty="0" smtClean="0"/>
              <a:t>5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baseline="30000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Both"/>
              <a:defRPr/>
            </a:pPr>
            <a:endParaRPr lang="it-IT" sz="1050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 smtClean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 smtClean="0">
              <a:solidFill>
                <a:srgbClr val="0000FF"/>
              </a:solidFill>
            </a:endParaRPr>
          </a:p>
        </p:txBody>
      </p:sp>
      <p:sp>
        <p:nvSpPr>
          <p:cNvPr id="13" name="CasellaDiTesto 20"/>
          <p:cNvSpPr txBox="1">
            <a:spLocks noChangeArrowheads="1"/>
          </p:cNvSpPr>
          <p:nvPr/>
        </p:nvSpPr>
        <p:spPr bwMode="auto">
          <a:xfrm>
            <a:off x="179512" y="6239053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33</a:t>
            </a:r>
            <a:r>
              <a:rPr lang="en-US" b="1" baseline="30000" dirty="0" smtClean="0"/>
              <a:t>rd</a:t>
            </a:r>
            <a:r>
              <a:rPr lang="en-US" b="1" dirty="0" smtClean="0"/>
              <a:t> International Technical Meeting  on Air Pollution </a:t>
            </a:r>
            <a:r>
              <a:rPr lang="en-US" b="1" dirty="0" err="1" smtClean="0"/>
              <a:t>Modelling</a:t>
            </a:r>
            <a:r>
              <a:rPr lang="en-US" b="1" dirty="0" smtClean="0"/>
              <a:t> and its Applications</a:t>
            </a:r>
          </a:p>
          <a:p>
            <a:pPr algn="ctr"/>
            <a:r>
              <a:rPr lang="en-US" b="1" dirty="0" smtClean="0"/>
              <a:t>26-30 August 2013, Miami, FL, USA</a:t>
            </a:r>
            <a:endParaRPr lang="en-US" b="1" dirty="0"/>
          </a:p>
        </p:txBody>
      </p:sp>
      <p:pic>
        <p:nvPicPr>
          <p:cNvPr id="11" name="Immagine 3" descr="logo.gi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06" y="4240976"/>
            <a:ext cx="863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9"/>
          <p:cNvSpPr>
            <a:spLocks noChangeArrowheads="1"/>
          </p:cNvSpPr>
          <p:nvPr/>
        </p:nvSpPr>
        <p:spPr bwMode="auto">
          <a:xfrm>
            <a:off x="2483768" y="4311967"/>
            <a:ext cx="396044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1600" b="1" baseline="30000" dirty="0" smtClean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it-IT" sz="1600" b="1" dirty="0" smtClean="0">
                <a:solidFill>
                  <a:srgbClr val="0000FF"/>
                </a:solidFill>
                <a:latin typeface="Calibri" pitchFamily="34" charset="0"/>
              </a:rPr>
              <a:t>CETEMPS</a:t>
            </a:r>
          </a:p>
          <a:p>
            <a:pPr marL="514350" indent="-514350" algn="ctr"/>
            <a:r>
              <a:rPr lang="it-IT" sz="1600" b="1" dirty="0" err="1" smtClean="0">
                <a:solidFill>
                  <a:srgbClr val="0000FF"/>
                </a:solidFill>
                <a:latin typeface="Calibri" pitchFamily="34" charset="0"/>
              </a:rPr>
              <a:t>Dept</a:t>
            </a:r>
            <a:r>
              <a:rPr lang="it-IT" sz="1600" b="1" dirty="0" smtClean="0">
                <a:solidFill>
                  <a:srgbClr val="0000FF"/>
                </a:solidFill>
                <a:latin typeface="Calibri" pitchFamily="34" charset="0"/>
              </a:rPr>
              <a:t>. </a:t>
            </a:r>
            <a:r>
              <a:rPr lang="it-IT" sz="1600" b="1" dirty="0" err="1" smtClean="0">
                <a:solidFill>
                  <a:srgbClr val="0000FF"/>
                </a:solidFill>
                <a:latin typeface="Calibri" pitchFamily="34" charset="0"/>
              </a:rPr>
              <a:t>Physical</a:t>
            </a:r>
            <a:r>
              <a:rPr lang="it-IT" sz="1600" b="1" dirty="0" smtClean="0">
                <a:solidFill>
                  <a:srgbClr val="0000FF"/>
                </a:solidFill>
                <a:latin typeface="Calibri" pitchFamily="34" charset="0"/>
              </a:rPr>
              <a:t> and </a:t>
            </a:r>
            <a:r>
              <a:rPr lang="it-IT" sz="1600" b="1" dirty="0" err="1" smtClean="0">
                <a:solidFill>
                  <a:srgbClr val="0000FF"/>
                </a:solidFill>
                <a:latin typeface="Calibri" pitchFamily="34" charset="0"/>
              </a:rPr>
              <a:t>Chemical</a:t>
            </a:r>
            <a:r>
              <a:rPr lang="it-IT" sz="16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latin typeface="Calibri" pitchFamily="34" charset="0"/>
              </a:rPr>
              <a:t>Sciences</a:t>
            </a:r>
            <a:endParaRPr lang="it-IT" sz="1600" b="1" dirty="0">
              <a:solidFill>
                <a:srgbClr val="0000FF"/>
              </a:solidFill>
              <a:latin typeface="Calibri" pitchFamily="34" charset="0"/>
            </a:endParaRPr>
          </a:p>
          <a:p>
            <a:pPr marL="514350" indent="-514350" algn="ctr"/>
            <a:r>
              <a:rPr lang="it-IT" sz="1600" b="1" dirty="0" err="1" smtClean="0">
                <a:solidFill>
                  <a:srgbClr val="0000FF"/>
                </a:solidFill>
                <a:latin typeface="Calibri" pitchFamily="34" charset="0"/>
              </a:rPr>
              <a:t>University</a:t>
            </a:r>
            <a:r>
              <a:rPr lang="it-IT" sz="16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of L’Aquila</a:t>
            </a:r>
          </a:p>
          <a:p>
            <a:pPr marL="514350" indent="-514350" algn="ctr"/>
            <a:endParaRPr lang="en-US" sz="4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514350" indent="-514350" algn="ctr"/>
            <a:r>
              <a:rPr lang="en-US" sz="1600" dirty="0" smtClean="0">
                <a:latin typeface="Calibri" pitchFamily="34" charset="0"/>
                <a:hlinkClick r:id="rId3"/>
              </a:rPr>
              <a:t>gabriele.curci@aquila.infn.it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4" name="Immagine 14" descr="Logo definiti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67951"/>
            <a:ext cx="8810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340x238_Logo_A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239959"/>
            <a:ext cx="1310644" cy="917451"/>
          </a:xfrm>
          <a:prstGeom prst="rect">
            <a:avLst/>
          </a:prstGeom>
        </p:spPr>
      </p:pic>
      <p:pic>
        <p:nvPicPr>
          <p:cNvPr id="16" name="Immagine 15" descr="clip_image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311967"/>
            <a:ext cx="1543050" cy="79057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11560" y="540631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aseline="30000" dirty="0" smtClean="0"/>
              <a:t>2</a:t>
            </a:r>
            <a:r>
              <a:rPr lang="it-IT" sz="1200" dirty="0" smtClean="0"/>
              <a:t> POLARIS </a:t>
            </a:r>
            <a:r>
              <a:rPr lang="it-IT" sz="1200" dirty="0" err="1" smtClean="0"/>
              <a:t>Research</a:t>
            </a:r>
            <a:r>
              <a:rPr lang="it-IT" sz="1200" dirty="0" smtClean="0"/>
              <a:t> </a:t>
            </a:r>
            <a:r>
              <a:rPr lang="it-IT" sz="1200" dirty="0" err="1" smtClean="0"/>
              <a:t>Centre</a:t>
            </a:r>
            <a:r>
              <a:rPr lang="it-IT" sz="1200" dirty="0" smtClean="0"/>
              <a:t>, </a:t>
            </a:r>
            <a:r>
              <a:rPr lang="it-IT" sz="1200" dirty="0" err="1" smtClean="0"/>
              <a:t>Dept</a:t>
            </a:r>
            <a:r>
              <a:rPr lang="it-IT" sz="1200" dirty="0" smtClean="0"/>
              <a:t>. </a:t>
            </a:r>
            <a:r>
              <a:rPr lang="it-IT" sz="1200" dirty="0" err="1" smtClean="0"/>
              <a:t>Environmental</a:t>
            </a:r>
            <a:r>
              <a:rPr lang="it-IT" sz="1200" dirty="0" smtClean="0"/>
              <a:t> </a:t>
            </a:r>
            <a:r>
              <a:rPr lang="it-IT" sz="1200" dirty="0" err="1" smtClean="0"/>
              <a:t>Sciences</a:t>
            </a:r>
            <a:r>
              <a:rPr lang="it-IT" sz="1200" dirty="0" smtClean="0"/>
              <a:t>, </a:t>
            </a:r>
            <a:r>
              <a:rPr lang="it-IT" sz="1200" dirty="0" err="1" smtClean="0"/>
              <a:t>Univ</a:t>
            </a:r>
            <a:r>
              <a:rPr lang="it-IT" sz="1200" dirty="0" smtClean="0"/>
              <a:t>. Milano Bicocca, Milano, Italy</a:t>
            </a:r>
          </a:p>
          <a:p>
            <a:r>
              <a:rPr lang="it-IT" sz="1200" baseline="30000" dirty="0" smtClean="0"/>
              <a:t>3</a:t>
            </a:r>
            <a:r>
              <a:rPr lang="it-IT" sz="1200" dirty="0" smtClean="0"/>
              <a:t> </a:t>
            </a:r>
            <a:r>
              <a:rPr lang="it-IT" sz="1200" dirty="0" err="1" smtClean="0"/>
              <a:t>Italian</a:t>
            </a:r>
            <a:r>
              <a:rPr lang="it-IT" sz="1200" dirty="0" smtClean="0"/>
              <a:t> National </a:t>
            </a:r>
            <a:r>
              <a:rPr lang="it-IT" sz="1200" dirty="0" err="1" smtClean="0"/>
              <a:t>agency</a:t>
            </a:r>
            <a:r>
              <a:rPr lang="it-IT" sz="1200" dirty="0" smtClean="0"/>
              <a:t> </a:t>
            </a:r>
            <a:r>
              <a:rPr lang="it-IT" sz="1200" dirty="0" err="1" smtClean="0"/>
              <a:t>for</a:t>
            </a:r>
            <a:r>
              <a:rPr lang="it-IT" sz="1200" dirty="0" smtClean="0"/>
              <a:t> </a:t>
            </a:r>
            <a:r>
              <a:rPr lang="it-IT" sz="1200" dirty="0" err="1" smtClean="0"/>
              <a:t>new</a:t>
            </a:r>
            <a:r>
              <a:rPr lang="it-IT" sz="1200" dirty="0" smtClean="0"/>
              <a:t> </a:t>
            </a:r>
            <a:r>
              <a:rPr lang="it-IT" sz="1200" dirty="0" err="1" smtClean="0"/>
              <a:t>technologies</a:t>
            </a:r>
            <a:r>
              <a:rPr lang="it-IT" sz="1200" dirty="0" smtClean="0"/>
              <a:t>, Energy and </a:t>
            </a:r>
            <a:r>
              <a:rPr lang="it-IT" sz="1200" dirty="0" err="1" smtClean="0"/>
              <a:t>sustainable</a:t>
            </a:r>
            <a:r>
              <a:rPr lang="it-IT" sz="1200" dirty="0" smtClean="0"/>
              <a:t> </a:t>
            </a:r>
            <a:r>
              <a:rPr lang="it-IT" sz="1200" dirty="0" err="1" smtClean="0"/>
              <a:t>economic</a:t>
            </a:r>
            <a:r>
              <a:rPr lang="it-IT" sz="1200" dirty="0" smtClean="0"/>
              <a:t> </a:t>
            </a:r>
            <a:r>
              <a:rPr lang="it-IT" sz="1200" dirty="0" err="1" smtClean="0"/>
              <a:t>development</a:t>
            </a:r>
            <a:r>
              <a:rPr lang="it-IT" sz="1200" dirty="0" smtClean="0"/>
              <a:t> (ENEA), </a:t>
            </a:r>
            <a:r>
              <a:rPr lang="it-IT" sz="1200" dirty="0" err="1" smtClean="0"/>
              <a:t>Rome</a:t>
            </a:r>
            <a:r>
              <a:rPr lang="it-IT" sz="1200" dirty="0" smtClean="0"/>
              <a:t>, Italy</a:t>
            </a:r>
          </a:p>
          <a:p>
            <a:r>
              <a:rPr lang="it-IT" sz="1200" baseline="30000" dirty="0" smtClean="0"/>
              <a:t>4</a:t>
            </a:r>
            <a:r>
              <a:rPr lang="it-IT" sz="1200" dirty="0" smtClean="0"/>
              <a:t> </a:t>
            </a:r>
            <a:r>
              <a:rPr lang="it-IT" sz="1200" dirty="0" err="1" smtClean="0"/>
              <a:t>Institute</a:t>
            </a:r>
            <a:r>
              <a:rPr lang="it-IT" sz="1200" dirty="0" smtClean="0"/>
              <a:t> </a:t>
            </a:r>
            <a:r>
              <a:rPr lang="it-IT" sz="1200" dirty="0" err="1" smtClean="0"/>
              <a:t>for</a:t>
            </a:r>
            <a:r>
              <a:rPr lang="it-IT" sz="1200" dirty="0" smtClean="0"/>
              <a:t> </a:t>
            </a:r>
            <a:r>
              <a:rPr lang="it-IT" sz="1200" dirty="0" err="1" smtClean="0"/>
              <a:t>Atmospheric</a:t>
            </a:r>
            <a:r>
              <a:rPr lang="it-IT" sz="1200" dirty="0" smtClean="0"/>
              <a:t> and </a:t>
            </a:r>
            <a:r>
              <a:rPr lang="it-IT" sz="1200" dirty="0" err="1" smtClean="0"/>
              <a:t>Climate</a:t>
            </a:r>
            <a:r>
              <a:rPr lang="it-IT" sz="1200" dirty="0" smtClean="0"/>
              <a:t> </a:t>
            </a:r>
            <a:r>
              <a:rPr lang="it-IT" sz="1200" dirty="0" err="1" smtClean="0"/>
              <a:t>Sciences</a:t>
            </a:r>
            <a:r>
              <a:rPr lang="it-IT" sz="1200" dirty="0" smtClean="0"/>
              <a:t> (ISAC), National </a:t>
            </a:r>
            <a:r>
              <a:rPr lang="it-IT" sz="1200" dirty="0" err="1" smtClean="0"/>
              <a:t>Research</a:t>
            </a:r>
            <a:r>
              <a:rPr lang="it-IT" sz="1200" dirty="0" smtClean="0"/>
              <a:t> </a:t>
            </a:r>
            <a:r>
              <a:rPr lang="it-IT" sz="1200" dirty="0" err="1" smtClean="0"/>
              <a:t>Council</a:t>
            </a:r>
            <a:r>
              <a:rPr lang="it-IT" sz="1200" dirty="0" smtClean="0"/>
              <a:t> (CNR), </a:t>
            </a:r>
            <a:r>
              <a:rPr lang="it-IT" sz="1200" dirty="0" err="1" smtClean="0"/>
              <a:t>Rome</a:t>
            </a:r>
            <a:r>
              <a:rPr lang="it-IT" sz="1200" dirty="0" smtClean="0"/>
              <a:t>, Italy</a:t>
            </a:r>
          </a:p>
          <a:p>
            <a:r>
              <a:rPr lang="en-GB" sz="1200" baseline="30000" dirty="0" smtClean="0"/>
              <a:t>5</a:t>
            </a:r>
            <a:r>
              <a:rPr lang="en-GB" sz="1200" dirty="0" smtClean="0"/>
              <a:t> Institute for Atmospheric and Climate Sciences (ISAC), National Research Council (CNR), Bologna, Italy</a:t>
            </a:r>
            <a:endParaRPr lang="en-US" sz="1200" dirty="0"/>
          </a:p>
        </p:txBody>
      </p:sp>
      <p:pic>
        <p:nvPicPr>
          <p:cNvPr id="3074" name="Picture 2" descr="http://san.hufs.ac.kr/~gwlee/session7/images/structur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052736"/>
            <a:ext cx="5472608" cy="2520280"/>
          </a:xfrm>
          <a:prstGeom prst="rect">
            <a:avLst/>
          </a:prstGeom>
          <a:noFill/>
        </p:spPr>
      </p:pic>
      <p:sp>
        <p:nvSpPr>
          <p:cNvPr id="18" name="Freccia circolare a destra 17"/>
          <p:cNvSpPr/>
          <p:nvPr/>
        </p:nvSpPr>
        <p:spPr>
          <a:xfrm>
            <a:off x="2627784" y="1196752"/>
            <a:ext cx="1008112" cy="2088232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ccia circolare a destra 18"/>
          <p:cNvSpPr/>
          <p:nvPr/>
        </p:nvSpPr>
        <p:spPr>
          <a:xfrm flipH="1" flipV="1">
            <a:off x="5724128" y="1052736"/>
            <a:ext cx="1008112" cy="2088232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PROFILE: LIDAR </a:t>
            </a:r>
            <a:r>
              <a:rPr lang="en-US" dirty="0" err="1" smtClean="0"/>
              <a:t>vs</a:t>
            </a:r>
            <a:r>
              <a:rPr lang="en-US" dirty="0" smtClean="0"/>
              <a:t> MODEL PM2.5</a:t>
            </a:r>
            <a:endParaRPr lang="en-US" dirty="0"/>
          </a:p>
        </p:txBody>
      </p:sp>
      <p:pic>
        <p:nvPicPr>
          <p:cNvPr id="3" name="Immagine 2" descr="Fig_lidar_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94" y="847183"/>
            <a:ext cx="8629394" cy="64702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35010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Enhanced upper aerosol layers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627784" y="2492896"/>
            <a:ext cx="50405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627784" y="4077072"/>
            <a:ext cx="648072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995936" y="3933056"/>
            <a:ext cx="1008112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923928" y="2348880"/>
            <a:ext cx="12241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084168" y="836712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Saharan dust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6228184" y="1412776"/>
            <a:ext cx="1008112" cy="100811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1547664" y="1412776"/>
            <a:ext cx="86409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LIDAR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475656" y="4509120"/>
            <a:ext cx="129614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WRF/Chem PM2.5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PROFILE: COMPOSITION</a:t>
            </a:r>
            <a:endParaRPr lang="en-US" dirty="0"/>
          </a:p>
        </p:txBody>
      </p:sp>
      <p:pic>
        <p:nvPicPr>
          <p:cNvPr id="3" name="Immagine 2" descr="Fig_lidar_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94" y="847183"/>
            <a:ext cx="8629394" cy="64702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350100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Enhanced upper aerosol layers: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mostly nitrate (low temperatures)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627784" y="2492896"/>
            <a:ext cx="50405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699792" y="4293096"/>
            <a:ext cx="576064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283968" y="4293096"/>
            <a:ext cx="7200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923928" y="2348880"/>
            <a:ext cx="12241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547664" y="1412776"/>
            <a:ext cx="100811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SULFATE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475656" y="4509120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NITRATE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WRF/Chem NEW CHEMICAL BUDGET DIAGNOSTIC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05273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Diagnostic for gases implemented in V3.4 by Wong et al. (manuscript in prep.)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Extended to aerosol processes in this work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78092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Simple strategy: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save 3D changes in species concentration after a given process:</a:t>
            </a:r>
          </a:p>
        </p:txBody>
      </p:sp>
      <p:sp>
        <p:nvSpPr>
          <p:cNvPr id="5" name="CasellaDiTesto 15"/>
          <p:cNvSpPr txBox="1">
            <a:spLocks noChangeArrowheads="1"/>
          </p:cNvSpPr>
          <p:nvPr/>
        </p:nvSpPr>
        <p:spPr bwMode="auto">
          <a:xfrm>
            <a:off x="683568" y="3573016"/>
            <a:ext cx="77048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chem_old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i,j,k,spec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) = </a:t>
            </a:r>
            <a:r>
              <a:rPr lang="en-GB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chem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i,j,k,spec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)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integrate_process_x</a:t>
            </a:r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process_x_tendency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i,j,k,spec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) = 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process_x_tendency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i,j,k,spec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) +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b="1" dirty="0" err="1" smtClean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chem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i,j,k,spec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)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en-GB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chem_old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i,j,k,spec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it-IT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580526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CHEM = Photochemical production + aerosol processes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VMIX = Vertical turbulent mixing + dry deposition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 AND NITRATE BUDGET</a:t>
            </a:r>
            <a:endParaRPr lang="en-US" dirty="0"/>
          </a:p>
        </p:txBody>
      </p:sp>
      <p:pic>
        <p:nvPicPr>
          <p:cNvPr id="1026" name="Picture 2" descr="extabs_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827584" y="836712"/>
            <a:ext cx="100811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SULFATE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55976" y="836712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NITRATE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5157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Dry </a:t>
            </a:r>
            <a:r>
              <a:rPr lang="en-US" b="1" dirty="0" err="1" smtClean="0">
                <a:solidFill>
                  <a:srgbClr val="0000FF"/>
                </a:solidFill>
              </a:rPr>
              <a:t>Dep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2339752" y="5517232"/>
            <a:ext cx="144016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691680" y="32129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Production through PBL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76256" y="2204864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Production up in the PBL, destruction down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20272" y="3356992"/>
            <a:ext cx="2051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Net production nearly in local equilibrium with vertical mixing</a:t>
            </a:r>
          </a:p>
          <a:p>
            <a:pPr algn="ctr"/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FF00"/>
                </a:solidFill>
              </a:rPr>
              <a:t>downward transport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6804248" y="4293096"/>
            <a:ext cx="288032" cy="1368152"/>
          </a:xfrm>
          <a:prstGeom prst="downArrow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in giù 15"/>
          <p:cNvSpPr/>
          <p:nvPr/>
        </p:nvSpPr>
        <p:spPr>
          <a:xfrm flipV="1">
            <a:off x="2843808" y="4077072"/>
            <a:ext cx="288032" cy="1368152"/>
          </a:xfrm>
          <a:prstGeom prst="downArrow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475656" y="43651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Upward transport</a:t>
            </a:r>
            <a:endParaRPr lang="en-US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 AND NITRATE BUDGET</a:t>
            </a:r>
            <a:endParaRPr lang="en-US" dirty="0"/>
          </a:p>
        </p:txBody>
      </p:sp>
      <p:pic>
        <p:nvPicPr>
          <p:cNvPr id="3" name="Immagine 2" descr="Fig_budget_prof_SO4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680000" cy="6840000"/>
          </a:xfrm>
          <a:prstGeom prst="rect">
            <a:avLst/>
          </a:prstGeom>
        </p:spPr>
      </p:pic>
      <p:pic>
        <p:nvPicPr>
          <p:cNvPr id="4" name="Immagine 3" descr="Fig_budget_prof_NO3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496" y="764704"/>
            <a:ext cx="4680000" cy="6840000"/>
          </a:xfrm>
          <a:prstGeom prst="rect">
            <a:avLst/>
          </a:prstGeom>
        </p:spPr>
      </p:pic>
      <p:pic>
        <p:nvPicPr>
          <p:cNvPr id="5" name="Immagine 4" descr="Fig_compwrfpmu2d.png"/>
          <p:cNvPicPr>
            <a:picLocks noChangeAspect="1"/>
          </p:cNvPicPr>
          <p:nvPr/>
        </p:nvPicPr>
        <p:blipFill>
          <a:blip r:embed="rId4" cstate="print"/>
          <a:srcRect l="37190" t="4813" r="34711" b="57582"/>
          <a:stretch>
            <a:fillRect/>
          </a:stretch>
        </p:blipFill>
        <p:spPr>
          <a:xfrm>
            <a:off x="4860032" y="980728"/>
            <a:ext cx="2952328" cy="1728192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5796136" y="2420888"/>
            <a:ext cx="72008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6876256" y="2204864"/>
            <a:ext cx="216024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Fig_compwrfpmu2d.png"/>
          <p:cNvPicPr>
            <a:picLocks noChangeAspect="1"/>
          </p:cNvPicPr>
          <p:nvPr/>
        </p:nvPicPr>
        <p:blipFill>
          <a:blip r:embed="rId4" cstate="print"/>
          <a:srcRect l="13223" t="10689" r="70248" b="79910"/>
          <a:stretch>
            <a:fillRect/>
          </a:stretch>
        </p:blipFill>
        <p:spPr>
          <a:xfrm>
            <a:off x="7452320" y="1196752"/>
            <a:ext cx="1440160" cy="5760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 rot="16200000">
            <a:off x="-463914" y="320833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ALTITUDE (m)</a:t>
            </a:r>
            <a:endParaRPr lang="en-US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836712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Emissions in bottom levels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88032" y="2843644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Chemical production through PBL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8032" y="4654877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Dry deposition in bottom levels,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mixing through and out of PBL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499992" y="2638653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Chemical production in upper PBL, destruction in bottom PBL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572000" y="4725144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Turbulence mixes down nitrate produced up in the PBL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0" y="1196752"/>
            <a:ext cx="100811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SULFATE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55976" y="836712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NITRATE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ORGANIC AEROSOL BUDGET</a:t>
            </a:r>
            <a:endParaRPr lang="en-US" dirty="0"/>
          </a:p>
        </p:txBody>
      </p:sp>
      <p:pic>
        <p:nvPicPr>
          <p:cNvPr id="3" name="Immagine 2" descr="Fig_budget_prof_ASO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680000" cy="6480000"/>
          </a:xfrm>
          <a:prstGeom prst="rect">
            <a:avLst/>
          </a:prstGeom>
        </p:spPr>
      </p:pic>
      <p:pic>
        <p:nvPicPr>
          <p:cNvPr id="4" name="Immagine 3" descr="Fig_budget_prof_BSOA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680000" cy="648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908720"/>
            <a:ext cx="212372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Anthropogenic SOA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980728"/>
            <a:ext cx="212372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Biogenic SOA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2708920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Intermediate behavior between sulfate and nitrate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-607930" y="320833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ALTITUDE (m)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interesting </a:t>
            </a:r>
            <a:r>
              <a:rPr lang="en-US" dirty="0" smtClean="0">
                <a:solidFill>
                  <a:srgbClr val="FF0000"/>
                </a:solidFill>
              </a:rPr>
              <a:t>case study </a:t>
            </a:r>
            <a:r>
              <a:rPr lang="en-US" dirty="0" smtClean="0"/>
              <a:t>in summer, high pressure condition was identified, with a </a:t>
            </a:r>
            <a:r>
              <a:rPr lang="en-US" dirty="0" smtClean="0">
                <a:solidFill>
                  <a:srgbClr val="FF0000"/>
                </a:solidFill>
              </a:rPr>
              <a:t>chemical “restart” and aerosol layering</a:t>
            </a:r>
          </a:p>
          <a:p>
            <a:r>
              <a:rPr lang="en-US" dirty="0" smtClean="0"/>
              <a:t>Model suggests that </a:t>
            </a:r>
            <a:r>
              <a:rPr lang="en-US" dirty="0" smtClean="0">
                <a:solidFill>
                  <a:srgbClr val="FF0000"/>
                </a:solidFill>
              </a:rPr>
              <a:t>upper aerosol layer </a:t>
            </a:r>
            <a:r>
              <a:rPr lang="en-US" dirty="0" smtClean="0"/>
              <a:t>is mostly made of </a:t>
            </a:r>
            <a:r>
              <a:rPr lang="en-US" dirty="0" smtClean="0">
                <a:solidFill>
                  <a:srgbClr val="FF0000"/>
                </a:solidFill>
              </a:rPr>
              <a:t>nitrate and SOA</a:t>
            </a:r>
            <a:r>
              <a:rPr lang="en-US" dirty="0" smtClean="0"/>
              <a:t>, which is produced locally (low temperatures)</a:t>
            </a:r>
          </a:p>
          <a:p>
            <a:r>
              <a:rPr lang="en-US" dirty="0" smtClean="0"/>
              <a:t>Nitrate chemical production is almost in </a:t>
            </a:r>
            <a:r>
              <a:rPr lang="en-US" dirty="0" smtClean="0">
                <a:solidFill>
                  <a:srgbClr val="FF0000"/>
                </a:solidFill>
              </a:rPr>
              <a:t>equilibrium with vertical mixing</a:t>
            </a:r>
            <a:r>
              <a:rPr lang="en-US" dirty="0" smtClean="0"/>
              <a:t>, possibly indicating a too fast convergence toward thermodynamic equilibrium of the inorganic </a:t>
            </a:r>
            <a:r>
              <a:rPr lang="en-US" dirty="0" smtClean="0"/>
              <a:t>phase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sensitivity tests on thermodynamic </a:t>
            </a:r>
            <a:r>
              <a:rPr lang="en-US" dirty="0" err="1" smtClean="0">
                <a:solidFill>
                  <a:srgbClr val="0000FF"/>
                </a:solidFill>
                <a:sym typeface="Wingdings" pitchFamily="2" charset="2"/>
              </a:rPr>
              <a:t>equilibriium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timescales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To explain the model low </a:t>
            </a:r>
            <a:r>
              <a:rPr lang="en-US" dirty="0" smtClean="0">
                <a:solidFill>
                  <a:srgbClr val="FF0000"/>
                </a:solidFill>
              </a:rPr>
              <a:t>nitrate and SOA bias at the ground</a:t>
            </a:r>
            <a:r>
              <a:rPr lang="en-US" dirty="0" smtClean="0"/>
              <a:t> it is key to check </a:t>
            </a:r>
            <a:r>
              <a:rPr lang="en-US" dirty="0" smtClean="0">
                <a:solidFill>
                  <a:srgbClr val="FF0000"/>
                </a:solidFill>
              </a:rPr>
              <a:t>processes up in the boundary </a:t>
            </a:r>
            <a:r>
              <a:rPr lang="en-US" dirty="0" smtClean="0">
                <a:solidFill>
                  <a:srgbClr val="FF0000"/>
                </a:solidFill>
              </a:rPr>
              <a:t>layer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sensitivity tests switching off chemical processes in selected layers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ctrTitle"/>
          </p:nvPr>
        </p:nvSpPr>
        <p:spPr>
          <a:xfrm>
            <a:off x="685800" y="28225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THANKS FOR LISTENING!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8132" name="Picture 3" descr="C:\Users\mw\AppData\Local\Microsoft\Windows\Temporary Internet Files\Content.IE5\M0L6PS3Y\MC900319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350" y="620713"/>
            <a:ext cx="1511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INTERPLAY OF VERTICAL MIXING AND CHEMISTRY</a:t>
            </a:r>
            <a:br>
              <a:rPr lang="en-US" dirty="0" smtClean="0"/>
            </a:br>
            <a:r>
              <a:rPr lang="en-US" dirty="0" smtClean="0"/>
              <a:t>WELL RECOGNIZED FOR OZONE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2420888"/>
            <a:ext cx="41529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15" y="1988840"/>
            <a:ext cx="454690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112474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Nighttime 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profiles usually display a residual layer in upper levels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5661248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OZONE (ppb)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-941258" y="3820398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ALTITUDE (m)</a:t>
            </a:r>
            <a:endParaRPr lang="en-US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5928" y="4221088"/>
            <a:ext cx="711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500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5928" y="3212976"/>
            <a:ext cx="711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5928" y="2204864"/>
            <a:ext cx="711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1500</a:t>
            </a:r>
            <a:endParaRPr lang="en-US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5301208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Hour of the day</a:t>
            </a:r>
            <a:endParaRPr lang="en-US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16216" y="256490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Vertical Mixing</a:t>
            </a:r>
            <a:endParaRPr lang="en-US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08304" y="291565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Chemistry</a:t>
            </a:r>
            <a:endParaRPr lang="en-US" b="1" dirty="0"/>
          </a:p>
        </p:txBody>
      </p:sp>
      <p:cxnSp>
        <p:nvCxnSpPr>
          <p:cNvPr id="15" name="Connettore 1 14"/>
          <p:cNvCxnSpPr/>
          <p:nvPr/>
        </p:nvCxnSpPr>
        <p:spPr>
          <a:xfrm flipH="1">
            <a:off x="6876256" y="2924944"/>
            <a:ext cx="288032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039544" y="141277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is brought down by mixing during the morning and may contribute to surface budget as much as chemistry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220072" y="6444044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[Zhang and </a:t>
            </a:r>
            <a:r>
              <a:rPr lang="en-US" b="1" dirty="0" err="1" smtClean="0">
                <a:solidFill>
                  <a:srgbClr val="0000FF"/>
                </a:solidFill>
              </a:rPr>
              <a:t>Rao</a:t>
            </a:r>
            <a:r>
              <a:rPr lang="en-US" b="1" dirty="0" smtClean="0">
                <a:solidFill>
                  <a:srgbClr val="0000FF"/>
                </a:solidFill>
              </a:rPr>
              <a:t>, J. Appl. Met. 1999]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 rot="16200000">
            <a:off x="3676546" y="353236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OZONE (ppb)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MIXING – CHEMISTRY INTERPLAY IN PBL ALSO IMPORTANT FOR AEROSOL, BUT LESS RECOGNIZED AND QUANTIFIED THAN OZONE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4099" b="12075"/>
          <a:stretch>
            <a:fillRect/>
          </a:stretch>
        </p:blipFill>
        <p:spPr bwMode="auto">
          <a:xfrm>
            <a:off x="1691680" y="4859868"/>
            <a:ext cx="66967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904" y="764704"/>
            <a:ext cx="6705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691680" y="643475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ORGANICS (</a:t>
            </a:r>
            <a:r>
              <a:rPr lang="en-US" b="1" dirty="0" smtClean="0">
                <a:latin typeface="Calibri"/>
              </a:rPr>
              <a:t>µ</a:t>
            </a:r>
            <a:r>
              <a:rPr lang="en-US" b="1" dirty="0" smtClean="0"/>
              <a:t>g/m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23928" y="643475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SULFATE (</a:t>
            </a:r>
            <a:r>
              <a:rPr lang="en-US" b="1" dirty="0" smtClean="0">
                <a:latin typeface="Calibri"/>
              </a:rPr>
              <a:t>µ</a:t>
            </a:r>
            <a:r>
              <a:rPr lang="en-US" b="1" dirty="0" smtClean="0"/>
              <a:t>g/m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0192" y="6444044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NITRATE (</a:t>
            </a:r>
            <a:r>
              <a:rPr lang="en-US" b="1" dirty="0" smtClean="0">
                <a:latin typeface="Calibri"/>
              </a:rPr>
              <a:t>µ</a:t>
            </a:r>
            <a:r>
              <a:rPr lang="en-US" b="1" dirty="0" smtClean="0"/>
              <a:t>g/m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134076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 nighttime aerosol residual layer is also often observed,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and may be entrained to the ground the  following morning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2627784" y="1628800"/>
            <a:ext cx="201622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2483768" y="2636912"/>
            <a:ext cx="3528392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ccia circolare a sinistra 14"/>
          <p:cNvSpPr/>
          <p:nvPr/>
        </p:nvSpPr>
        <p:spPr>
          <a:xfrm rot="20207486">
            <a:off x="6397000" y="2151353"/>
            <a:ext cx="360040" cy="1296144"/>
          </a:xfrm>
          <a:prstGeom prst="curvedLeftArrow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79912" y="9807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 smtClean="0">
                <a:solidFill>
                  <a:schemeClr val="bg1"/>
                </a:solidFill>
              </a:rPr>
              <a:t>Maletto</a:t>
            </a:r>
            <a:r>
              <a:rPr lang="en-US" b="1" dirty="0" smtClean="0">
                <a:solidFill>
                  <a:schemeClr val="bg1"/>
                </a:solidFill>
              </a:rPr>
              <a:t> et al., Atm. </a:t>
            </a:r>
            <a:r>
              <a:rPr lang="en-US" b="1" dirty="0" err="1" smtClean="0">
                <a:solidFill>
                  <a:schemeClr val="bg1"/>
                </a:solidFill>
              </a:rPr>
              <a:t>Env</a:t>
            </a:r>
            <a:r>
              <a:rPr lang="en-US" b="1" dirty="0" smtClean="0">
                <a:solidFill>
                  <a:schemeClr val="bg1"/>
                </a:solidFill>
              </a:rPr>
              <a:t>. 2003]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55776" y="4365104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[Morgan et al., ACP 2009]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-36512" y="4577060"/>
            <a:ext cx="205172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Aircraft measurements reveal different profiles for PM species in the PBL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524328" y="4643844"/>
            <a:ext cx="161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Upper level peak of nitrate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7668344" y="5147900"/>
            <a:ext cx="144016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51920" y="479715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6084168" y="4725144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3208494" y="5368571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ALTITUDE (m)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19" grpId="0" animBg="1"/>
      <p:bldP spid="20" grpId="0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5-20 JULY 2007, INTENSIVE CAMPAIGN IN MILAN (ITALY)</a:t>
            </a:r>
            <a:endParaRPr lang="en-US" dirty="0"/>
          </a:p>
        </p:txBody>
      </p:sp>
      <p:pic>
        <p:nvPicPr>
          <p:cNvPr id="3" name="Immagine 2" descr="Fig1.png"/>
          <p:cNvPicPr>
            <a:picLocks noChangeAspect="1"/>
          </p:cNvPicPr>
          <p:nvPr/>
        </p:nvPicPr>
        <p:blipFill>
          <a:blip r:embed="rId2" cstate="print"/>
          <a:srcRect b="69362"/>
          <a:stretch>
            <a:fillRect/>
          </a:stretch>
        </p:blipFill>
        <p:spPr>
          <a:xfrm>
            <a:off x="40496" y="1916832"/>
            <a:ext cx="9103504" cy="35283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9592" y="1124744"/>
            <a:ext cx="266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Passage of Atlantic perturbation 9-10 July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11760" y="2348880"/>
            <a:ext cx="936104" cy="1440160"/>
          </a:xfrm>
          <a:prstGeom prst="rect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851920" y="5517232"/>
            <a:ext cx="28803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3399"/>
                </a:solidFill>
              </a:rPr>
              <a:t>Mountain-Valley breeze under high pressure</a:t>
            </a:r>
            <a:endParaRPr lang="en-US" sz="2000" b="1" dirty="0">
              <a:solidFill>
                <a:srgbClr val="FF3399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52320" y="5301208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4139952" y="1300698"/>
            <a:ext cx="266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High pressure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3419872" y="2492896"/>
            <a:ext cx="374441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“RESTART” AND AEROSOL LAYERING</a:t>
            </a:r>
            <a:endParaRPr lang="en-US" dirty="0"/>
          </a:p>
        </p:txBody>
      </p:sp>
      <p:pic>
        <p:nvPicPr>
          <p:cNvPr id="3" name="Immagine 2" descr="Fig1.png"/>
          <p:cNvPicPr>
            <a:picLocks noChangeAspect="1"/>
          </p:cNvPicPr>
          <p:nvPr/>
        </p:nvPicPr>
        <p:blipFill>
          <a:blip r:embed="rId2" cstate="print"/>
          <a:srcRect t="41600" b="43700"/>
          <a:stretch>
            <a:fillRect/>
          </a:stretch>
        </p:blipFill>
        <p:spPr>
          <a:xfrm>
            <a:off x="1547664" y="908720"/>
            <a:ext cx="7568090" cy="1746922"/>
          </a:xfrm>
          <a:prstGeom prst="rect">
            <a:avLst/>
          </a:prstGeom>
        </p:spPr>
      </p:pic>
      <p:pic>
        <p:nvPicPr>
          <p:cNvPr id="4" name="Immagine 3" descr="Fig1.png"/>
          <p:cNvPicPr>
            <a:picLocks noChangeAspect="1"/>
          </p:cNvPicPr>
          <p:nvPr/>
        </p:nvPicPr>
        <p:blipFill>
          <a:blip r:embed="rId2" cstate="print"/>
          <a:srcRect t="69950"/>
          <a:stretch>
            <a:fillRect/>
          </a:stretch>
        </p:blipFill>
        <p:spPr>
          <a:xfrm>
            <a:off x="1547664" y="2666140"/>
            <a:ext cx="7568090" cy="35711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51720" y="764704"/>
            <a:ext cx="59046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7668344" y="2276872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in giù 6"/>
          <p:cNvSpPr/>
          <p:nvPr/>
        </p:nvSpPr>
        <p:spPr>
          <a:xfrm>
            <a:off x="4067944" y="1700808"/>
            <a:ext cx="288032" cy="57606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in giù 7"/>
          <p:cNvSpPr/>
          <p:nvPr/>
        </p:nvSpPr>
        <p:spPr>
          <a:xfrm>
            <a:off x="4067944" y="2924944"/>
            <a:ext cx="288032" cy="576064"/>
          </a:xfrm>
          <a:prstGeom prst="downArrow">
            <a:avLst/>
          </a:prstGeom>
          <a:solidFill>
            <a:srgbClr val="FF0000">
              <a:alpha val="7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0" y="90872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Wet processes efficiently remove aerosol during 9-10 July.</a:t>
            </a: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355976" y="1772816"/>
            <a:ext cx="2520280" cy="64807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447764" y="2780928"/>
            <a:ext cx="72008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OPC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47764" y="1331476"/>
            <a:ext cx="72008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11760" y="4365104"/>
            <a:ext cx="86409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LIDAR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2008" y="2420888"/>
            <a:ext cx="1907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Then aerosol builds-up under high pressure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5580112" y="5661248"/>
            <a:ext cx="14401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6084168" y="5661248"/>
            <a:ext cx="14401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6588224" y="5661248"/>
            <a:ext cx="14401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707904" y="617749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Afternoon cleansing of lower levels by mountain wind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5220072" y="4653136"/>
            <a:ext cx="288032" cy="288032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6084168" y="4581128"/>
            <a:ext cx="288032" cy="288032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2339752" y="479715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3399"/>
                </a:solidFill>
              </a:rPr>
              <a:t>Aerosol residual layers, mixing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6" grpId="0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WRF/Chem MODEL RUN AT 2 KM AROUND MILAN</a:t>
            </a:r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51520" y="908720"/>
          <a:ext cx="5472608" cy="505968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PROCESS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WRF/Chem</a:t>
                      </a:r>
                      <a:r>
                        <a:rPr lang="en-US" sz="2000" b="1" baseline="0" dirty="0" smtClean="0"/>
                        <a:t> OPTION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Cloud</a:t>
                      </a:r>
                      <a:r>
                        <a:rPr lang="en-US" sz="2000" b="1" baseline="0" dirty="0" smtClean="0"/>
                        <a:t> Microphysics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Morrison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Long-wave Radiation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RRTMG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Short-wave Radiation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RRTMG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Land</a:t>
                      </a:r>
                      <a:r>
                        <a:rPr lang="en-US" sz="2000" b="1" baseline="0" dirty="0" smtClean="0"/>
                        <a:t> Surface Model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Noah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Surface</a:t>
                      </a:r>
                      <a:r>
                        <a:rPr lang="en-US" sz="2000" b="1" baseline="0" dirty="0" smtClean="0"/>
                        <a:t> Layer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Monin-Obukov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Boundary Layer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/>
                        <a:t>MYNN2</a:t>
                      </a:r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Photolysis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Madronich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Gas Chemistry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RACM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Aerosol Scheme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MADE / VBS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Aerosol</a:t>
                      </a:r>
                      <a:r>
                        <a:rPr lang="en-US" sz="2000" b="1" baseline="0" dirty="0" smtClean="0"/>
                        <a:t> Direct and Indirect Eff.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Urban Canopy</a:t>
                      </a:r>
                      <a:r>
                        <a:rPr lang="en-US" sz="2000" b="1" baseline="0" dirty="0" smtClean="0"/>
                        <a:t> Model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 descr="top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3891" y="3102541"/>
            <a:ext cx="4970109" cy="37554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372200" y="4149080"/>
            <a:ext cx="122413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MILAN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Stella a 5 punte 7"/>
          <p:cNvSpPr/>
          <p:nvPr/>
        </p:nvSpPr>
        <p:spPr>
          <a:xfrm>
            <a:off x="6228184" y="4077072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6012160" y="1124744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Period simulated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25/6 - 20/7 2007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first 10 days spin-up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VERIFICATION: METEOROLOGY</a:t>
            </a:r>
            <a:endParaRPr lang="en-US" dirty="0"/>
          </a:p>
        </p:txBody>
      </p:sp>
      <p:pic>
        <p:nvPicPr>
          <p:cNvPr id="3" name="Immagine 2" descr="Fig_compwrfmeteo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8451"/>
            <a:ext cx="8352928" cy="62629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2008" y="836712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Low temperature bias (-2.5 K)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789040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High wind speed bias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(+40%)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3831431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FF"/>
                </a:solidFill>
              </a:rPr>
              <a:t>Wind direction ok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VERIFICATION: AEROSOL MASS</a:t>
            </a:r>
            <a:endParaRPr lang="en-US" dirty="0"/>
          </a:p>
        </p:txBody>
      </p:sp>
      <p:pic>
        <p:nvPicPr>
          <p:cNvPr id="3" name="Immagine 2" descr="Fig_compwrfpm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344" y="891869"/>
            <a:ext cx="7321311" cy="54894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836712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Low PM10 bias (-35%)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471391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High PM2.5 bias (+15%)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31409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Good simulation of removal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4067944" y="2996952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3995936" y="3501008"/>
            <a:ext cx="504056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VERIFICATION: AEROSOL COMPOSITION</a:t>
            </a:r>
            <a:endParaRPr lang="en-US" dirty="0"/>
          </a:p>
        </p:txBody>
      </p:sp>
      <p:pic>
        <p:nvPicPr>
          <p:cNvPr id="3" name="Immagine 2" descr="Fig_compwrfpmu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73809"/>
            <a:ext cx="8712968" cy="61275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23728" y="764704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Large underestimation of nitrate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355976" y="1412776"/>
            <a:ext cx="432048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868144" y="4077072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Organics overestimated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5436096" y="4941168"/>
            <a:ext cx="1224136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841</Words>
  <Application>Microsoft Office PowerPoint</Application>
  <PresentationFormat>Presentazione su schermo (4:3)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On the interplay between upper and ground levels dynamics and chemistry in determining the surface aerosol budget</vt:lpstr>
      <vt:lpstr>INTERPLAY OF VERTICAL MIXING AND CHEMISTRY WELL RECOGNIZED FOR OZONE</vt:lpstr>
      <vt:lpstr>VERTICAL MIXING – CHEMISTRY INTERPLAY IN PBL ALSO IMPORTANT FOR AEROSOL, BUT LESS RECOGNIZED AND QUANTIFIED THAN OZONE</vt:lpstr>
      <vt:lpstr>CASE STUDY: 5-20 JULY 2007, INTENSIVE CAMPAIGN IN MILAN (ITALY)</vt:lpstr>
      <vt:lpstr>CHEMISTRY “RESTART” AND AEROSOL LAYERING</vt:lpstr>
      <vt:lpstr>WRF/Chem MODEL RUN AT 2 KM AROUND MILAN</vt:lpstr>
      <vt:lpstr>MODEL VERIFICATION: METEOROLOGY</vt:lpstr>
      <vt:lpstr>MODEL VERIFICATION: AEROSOL MASS</vt:lpstr>
      <vt:lpstr>MODEL VERIFICATION: AEROSOL COMPOSITION</vt:lpstr>
      <vt:lpstr>AEROSOL PROFILE: LIDAR vs MODEL PM2.5</vt:lpstr>
      <vt:lpstr>AEROSOL PROFILE: COMPOSITION</vt:lpstr>
      <vt:lpstr>WRF/Chem NEW CHEMICAL BUDGET DIAGNOSTIC</vt:lpstr>
      <vt:lpstr>SULFATE AND NITRATE BUDGET</vt:lpstr>
      <vt:lpstr>SULFATE AND NITRATE BUDGET</vt:lpstr>
      <vt:lpstr>SECONDARY ORGANIC AEROSOL BUDGET</vt:lpstr>
      <vt:lpstr>CONCLUSIONS AND OUTLOOK</vt:lpstr>
      <vt:lpstr>THANKS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Gabriele Curci</dc:creator>
  <cp:lastModifiedBy>Gabriele Curci</cp:lastModifiedBy>
  <cp:revision>76</cp:revision>
  <dcterms:created xsi:type="dcterms:W3CDTF">2009-11-18T10:57:16Z</dcterms:created>
  <dcterms:modified xsi:type="dcterms:W3CDTF">2013-08-26T17:45:03Z</dcterms:modified>
</cp:coreProperties>
</file>